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8" r:id="rId3"/>
    <p:sldId id="259" r:id="rId4"/>
    <p:sldId id="260" r:id="rId5"/>
    <p:sldId id="261" r:id="rId6"/>
    <p:sldId id="262" r:id="rId7"/>
    <p:sldId id="263" r:id="rId8"/>
    <p:sldId id="264" r:id="rId9"/>
    <p:sldId id="276" r:id="rId10"/>
    <p:sldId id="277" r:id="rId11"/>
    <p:sldId id="280" r:id="rId12"/>
    <p:sldId id="265" r:id="rId13"/>
    <p:sldId id="267" r:id="rId14"/>
    <p:sldId id="268" r:id="rId15"/>
    <p:sldId id="271" r:id="rId16"/>
    <p:sldId id="272" r:id="rId17"/>
    <p:sldId id="279" r:id="rId18"/>
    <p:sldId id="275" r:id="rId19"/>
    <p:sldId id="278" r:id="rId20"/>
    <p:sldId id="28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99FF33"/>
    <a:srgbClr val="0000FF"/>
    <a:srgbClr val="FF33CC"/>
    <a:srgbClr val="FF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2BA708-0EDE-49F3-BB44-27A848F485FE}" type="datetimeFigureOut">
              <a:rPr lang="en-ZA" smtClean="0"/>
              <a:t>2017/09/18</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CE0840-EB75-4B79-995A-2029BDA0E77A}" type="slidenum">
              <a:rPr lang="en-ZA" smtClean="0"/>
              <a:t>‹#›</a:t>
            </a:fld>
            <a:endParaRPr lang="en-ZA"/>
          </a:p>
        </p:txBody>
      </p:sp>
    </p:spTree>
    <p:extLst>
      <p:ext uri="{BB962C8B-B14F-4D97-AF65-F5344CB8AC3E}">
        <p14:creationId xmlns:p14="http://schemas.microsoft.com/office/powerpoint/2010/main" val="222439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baseline="0" dirty="0" smtClean="0">
                <a:solidFill>
                  <a:srgbClr val="000000"/>
                </a:solidFill>
                <a:latin typeface="AdvTT5235d5a9"/>
              </a:rPr>
              <a:t>The</a:t>
            </a:r>
          </a:p>
          <a:p>
            <a:r>
              <a:rPr lang="en-ZA" sz="1200" b="0" i="0" u="none" strike="noStrike" baseline="0" dirty="0" smtClean="0">
                <a:solidFill>
                  <a:srgbClr val="000000"/>
                </a:solidFill>
                <a:latin typeface="AdvTT5235d5a9"/>
              </a:rPr>
              <a:t>nature and extent of these adversities are reported in annually updated</a:t>
            </a:r>
          </a:p>
          <a:p>
            <a:r>
              <a:rPr lang="en-ZA" sz="1200" b="0" i="0" u="none" strike="noStrike" baseline="0" dirty="0" smtClean="0">
                <a:solidFill>
                  <a:srgbClr val="000000"/>
                </a:solidFill>
                <a:latin typeface="AdvTT5235d5a9"/>
              </a:rPr>
              <a:t>reports (see, for example, UNICEF's State of </a:t>
            </a:r>
            <a:r>
              <a:rPr lang="en-ZA" sz="1200" b="0" i="0" u="none" strike="noStrike" baseline="0" dirty="0" err="1" smtClean="0">
                <a:solidFill>
                  <a:srgbClr val="000000"/>
                </a:solidFill>
                <a:latin typeface="AdvTT5235d5a9"/>
              </a:rPr>
              <a:t>theWorld's</a:t>
            </a:r>
            <a:r>
              <a:rPr lang="en-ZA" sz="1200" b="0" i="0" u="none" strike="noStrike" baseline="0" dirty="0" smtClean="0">
                <a:solidFill>
                  <a:srgbClr val="000000"/>
                </a:solidFill>
                <a:latin typeface="AdvTT5235d5a9"/>
              </a:rPr>
              <a:t> Children reports,</a:t>
            </a:r>
          </a:p>
          <a:p>
            <a:r>
              <a:rPr lang="en-ZA" sz="1200" b="0" i="0" u="none" strike="noStrike" baseline="0" dirty="0" smtClean="0">
                <a:solidFill>
                  <a:srgbClr val="0000FF"/>
                </a:solidFill>
                <a:latin typeface="AdvTT5235d5a9"/>
              </a:rPr>
              <a:t>http://</a:t>
            </a:r>
            <a:r>
              <a:rPr lang="en-ZA" sz="1200" b="0" i="0" u="none" strike="noStrike" baseline="0" dirty="0" err="1" smtClean="0">
                <a:solidFill>
                  <a:srgbClr val="0000FF"/>
                </a:solidFill>
                <a:latin typeface="AdvTT5235d5a9"/>
              </a:rPr>
              <a:t>www.unicef.org</a:t>
            </a:r>
            <a:r>
              <a:rPr lang="en-ZA" sz="1200" b="0" i="0" u="none" strike="noStrike" baseline="0" dirty="0" smtClean="0">
                <a:solidFill>
                  <a:srgbClr val="0000FF"/>
                </a:solidFill>
                <a:latin typeface="AdvTT5235d5a9"/>
              </a:rPr>
              <a:t>/publications/</a:t>
            </a:r>
            <a:r>
              <a:rPr lang="en-ZA" sz="1200" b="0" i="0" u="none" strike="noStrike" baseline="0" dirty="0" err="1" smtClean="0">
                <a:solidFill>
                  <a:srgbClr val="0000FF"/>
                </a:solidFill>
                <a:latin typeface="AdvTT5235d5a9"/>
              </a:rPr>
              <a:t>index.html</a:t>
            </a:r>
            <a:r>
              <a:rPr lang="en-ZA" sz="1200" b="0" i="0" u="none" strike="noStrike" baseline="0" dirty="0" smtClean="0">
                <a:solidFill>
                  <a:srgbClr val="000000"/>
                </a:solidFill>
                <a:latin typeface="AdvTT5235d5a9"/>
              </a:rPr>
              <a:t>).Among others, poverty,</a:t>
            </a:r>
          </a:p>
          <a:p>
            <a:r>
              <a:rPr lang="en-ZA" sz="1200" b="0" i="0" u="none" strike="noStrike" baseline="0" dirty="0" smtClean="0">
                <a:solidFill>
                  <a:srgbClr val="000000"/>
                </a:solidFill>
                <a:latin typeface="AdvTT5235d5a9"/>
              </a:rPr>
              <a:t>chronic parental discord, violence, experiences of trauma, disability, and</a:t>
            </a:r>
          </a:p>
          <a:p>
            <a:r>
              <a:rPr lang="en-ZA" sz="1200" b="0" i="0" u="none" strike="noStrike" baseline="0" dirty="0" smtClean="0">
                <a:solidFill>
                  <a:srgbClr val="000000"/>
                </a:solidFill>
                <a:latin typeface="AdvTT5235d5a9"/>
              </a:rPr>
              <a:t>ill health place children at risk of negative developmental outcomes. In</a:t>
            </a:r>
          </a:p>
          <a:p>
            <a:r>
              <a:rPr lang="en-ZA" sz="1200" b="0" i="0" u="none" strike="noStrike" baseline="0" dirty="0" smtClean="0">
                <a:solidFill>
                  <a:srgbClr val="000000"/>
                </a:solidFill>
                <a:latin typeface="AdvTT5235d5a9"/>
              </a:rPr>
              <a:t>2010, for example, 60% of all South African children lived below the</a:t>
            </a:r>
          </a:p>
          <a:p>
            <a:r>
              <a:rPr lang="en-ZA" sz="1200" b="0" i="0" u="none" strike="noStrike" baseline="0" dirty="0" smtClean="0">
                <a:solidFill>
                  <a:srgbClr val="000000"/>
                </a:solidFill>
                <a:latin typeface="AdvTT5235d5a9"/>
              </a:rPr>
              <a:t>poverty line (i.e., on less than $50/month), 3.8 million children were</a:t>
            </a:r>
          </a:p>
          <a:p>
            <a:r>
              <a:rPr lang="en-ZA" sz="1200" b="0" i="0" u="none" strike="noStrike" baseline="0" dirty="0" smtClean="0">
                <a:solidFill>
                  <a:srgbClr val="000000"/>
                </a:solidFill>
                <a:latin typeface="AdvTT5235d5a9"/>
              </a:rPr>
              <a:t>orphaned (80% of which were of school-going age), and 0.5% (around</a:t>
            </a:r>
          </a:p>
          <a:p>
            <a:r>
              <a:rPr lang="en-ZA" sz="1200" b="0" i="0" u="none" strike="noStrike" baseline="0" dirty="0" smtClean="0">
                <a:solidFill>
                  <a:srgbClr val="000000"/>
                </a:solidFill>
                <a:latin typeface="AdvTT5235d5a9"/>
              </a:rPr>
              <a:t>90 000 children) were living in child-headed households (</a:t>
            </a:r>
            <a:r>
              <a:rPr lang="en-ZA" sz="1200" b="0" i="0" u="none" strike="noStrike" baseline="0" dirty="0" smtClean="0">
                <a:solidFill>
                  <a:srgbClr val="0000FF"/>
                </a:solidFill>
                <a:latin typeface="AdvTT5235d5a9"/>
              </a:rPr>
              <a:t>Hall,</a:t>
            </a:r>
          </a:p>
          <a:p>
            <a:r>
              <a:rPr lang="en-ZA" sz="1200" b="0" i="0" u="none" strike="noStrike" baseline="0" dirty="0" err="1" smtClean="0">
                <a:solidFill>
                  <a:srgbClr val="0000FF"/>
                </a:solidFill>
                <a:latin typeface="AdvTT5235d5a9"/>
              </a:rPr>
              <a:t>Woolard</a:t>
            </a:r>
            <a:r>
              <a:rPr lang="en-ZA" sz="1200" b="0" i="0" u="none" strike="noStrike" baseline="0" dirty="0" smtClean="0">
                <a:solidFill>
                  <a:srgbClr val="0000FF"/>
                </a:solidFill>
                <a:latin typeface="AdvTT5235d5a9"/>
              </a:rPr>
              <a:t>, Lake, &amp; Smith, 2012</a:t>
            </a:r>
            <a:r>
              <a:rPr lang="en-ZA" sz="1200" b="0" i="0" u="none" strike="noStrike" baseline="0" dirty="0" smtClean="0">
                <a:solidFill>
                  <a:srgbClr val="000000"/>
                </a:solidFill>
                <a:latin typeface="AdvTT5235d5a9"/>
              </a:rPr>
              <a:t>). Growing up with such challenges</a:t>
            </a:r>
          </a:p>
          <a:p>
            <a:r>
              <a:rPr lang="en-ZA" sz="1200" b="0" i="0" u="none" strike="noStrike" baseline="0" dirty="0" smtClean="0">
                <a:solidFill>
                  <a:srgbClr val="000000"/>
                </a:solidFill>
                <a:latin typeface="AdvTT5235d5a9"/>
              </a:rPr>
              <a:t>threatens children's positive development</a:t>
            </a:r>
            <a:endParaRPr lang="en-ZA" sz="1200" dirty="0" smtClean="0"/>
          </a:p>
          <a:p>
            <a:endParaRPr lang="en-ZA" dirty="0"/>
          </a:p>
        </p:txBody>
      </p:sp>
      <p:sp>
        <p:nvSpPr>
          <p:cNvPr id="4" name="Slide Number Placeholder 3"/>
          <p:cNvSpPr>
            <a:spLocks noGrp="1"/>
          </p:cNvSpPr>
          <p:nvPr>
            <p:ph type="sldNum" sz="quarter" idx="10"/>
          </p:nvPr>
        </p:nvSpPr>
        <p:spPr/>
        <p:txBody>
          <a:bodyPr/>
          <a:lstStyle/>
          <a:p>
            <a:fld id="{81CE0840-EB75-4B79-995A-2029BDA0E77A}" type="slidenum">
              <a:rPr lang="en-ZA" smtClean="0"/>
              <a:t>2</a:t>
            </a:fld>
            <a:endParaRPr lang="en-ZA"/>
          </a:p>
        </p:txBody>
      </p:sp>
    </p:spTree>
    <p:extLst>
      <p:ext uri="{BB962C8B-B14F-4D97-AF65-F5344CB8AC3E}">
        <p14:creationId xmlns:p14="http://schemas.microsoft.com/office/powerpoint/2010/main" val="107125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E3E401-B469-45B3-AE06-340E9134016E}" type="datetimeFigureOut">
              <a:rPr lang="en-ZA" smtClean="0"/>
              <a:t>2017/09/18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661EA6E-F189-4318-B46A-8D0B9F539625}" type="slidenum">
              <a:rPr lang="en-ZA" smtClean="0"/>
              <a:t>‹#›</a:t>
            </a:fld>
            <a:endParaRPr lang="en-ZA"/>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E3E401-B469-45B3-AE06-340E9134016E}" type="datetimeFigureOut">
              <a:rPr lang="en-ZA" smtClean="0"/>
              <a:t>2017/09/18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3E401-B469-45B3-AE06-340E9134016E}" type="datetimeFigureOut">
              <a:rPr lang="en-ZA" smtClean="0"/>
              <a:t>2017/09/18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E3E401-B469-45B3-AE06-340E9134016E}" type="datetimeFigureOut">
              <a:rPr lang="en-ZA" smtClean="0"/>
              <a:t>2017/09/18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661EA6E-F189-4318-B46A-8D0B9F539625}" type="slidenum">
              <a:rPr lang="en-ZA" smtClean="0"/>
              <a:t>‹#›</a:t>
            </a:fld>
            <a:endParaRPr lang="en-ZA"/>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E3E401-B469-45B3-AE06-340E9134016E}" type="datetimeFigureOut">
              <a:rPr lang="en-ZA" smtClean="0"/>
              <a:t>2017/09/18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5E3E401-B469-45B3-AE06-340E9134016E}" type="datetimeFigureOut">
              <a:rPr lang="en-ZA" smtClean="0"/>
              <a:t>2017/09/18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9661EA6E-F189-4318-B46A-8D0B9F539625}" type="slidenum">
              <a:rPr lang="en-ZA" smtClean="0"/>
              <a:t>‹#›</a:t>
            </a:fld>
            <a:endParaRPr lang="en-ZA"/>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E3E401-B469-45B3-AE06-340E9134016E}" type="datetimeFigureOut">
              <a:rPr lang="en-ZA" smtClean="0"/>
              <a:t>2017/09/18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9661EA6E-F189-4318-B46A-8D0B9F539625}" type="slidenum">
              <a:rPr lang="en-ZA" smtClean="0"/>
              <a:t>‹#›</a:t>
            </a:fld>
            <a:endParaRPr lang="en-ZA"/>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E3E401-B469-45B3-AE06-340E9134016E}" type="datetimeFigureOut">
              <a:rPr lang="en-ZA" smtClean="0"/>
              <a:t>2017/09/18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3E401-B469-45B3-AE06-340E9134016E}" type="datetimeFigureOut">
              <a:rPr lang="en-ZA" smtClean="0"/>
              <a:t>2017/09/18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E401-B469-45B3-AE06-340E9134016E}" type="datetimeFigureOut">
              <a:rPr lang="en-ZA" smtClean="0"/>
              <a:t>2017/09/18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9661EA6E-F189-4318-B46A-8D0B9F539625}" type="slidenum">
              <a:rPr lang="en-ZA" smtClean="0"/>
              <a:t>‹#›</a:t>
            </a:fld>
            <a:endParaRPr lang="en-Z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E3E401-B469-45B3-AE06-340E9134016E}" type="datetimeFigureOut">
              <a:rPr lang="en-ZA" smtClean="0"/>
              <a:t>2017/09/18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9661EA6E-F189-4318-B46A-8D0B9F539625}" type="slidenum">
              <a:rPr lang="en-ZA" smtClean="0"/>
              <a:t>‹#›</a:t>
            </a:fld>
            <a:endParaRPr lang="en-ZA"/>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51000"/>
          </a:srgbClr>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5E3E401-B469-45B3-AE06-340E9134016E}" type="datetimeFigureOut">
              <a:rPr lang="en-ZA" smtClean="0"/>
              <a:t>2017/09/18</a:t>
            </a:fld>
            <a:endParaRPr lang="en-ZA"/>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ZA"/>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661EA6E-F189-4318-B46A-8D0B9F539625}"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6156" y="1275917"/>
            <a:ext cx="3752950" cy="3416320"/>
          </a:xfrm>
          <a:prstGeom prst="rect">
            <a:avLst/>
          </a:prstGeom>
          <a:noFill/>
        </p:spPr>
        <p:txBody>
          <a:bodyPr wrap="none" lIns="91440" tIns="45720" rIns="91440" bIns="45720">
            <a:spAutoFit/>
          </a:bodyPr>
          <a:lstStyle/>
          <a:p>
            <a:pPr algn="ctr"/>
            <a:r>
              <a:rPr lang="en-US" sz="5400" b="1" cap="none" spc="0" dirty="0" smtClean="0">
                <a:ln w="12700">
                  <a:solidFill>
                    <a:srgbClr val="FF3300"/>
                  </a:solidFill>
                  <a:prstDash val="solid"/>
                </a:ln>
                <a:solidFill>
                  <a:srgbClr val="FF33CC"/>
                </a:solidFill>
                <a:effectLst>
                  <a:outerShdw blurRad="41275" dist="20320" dir="1800000" algn="tl" rotWithShape="0">
                    <a:srgbClr val="000000">
                      <a:alpha val="40000"/>
                    </a:srgbClr>
                  </a:outerShdw>
                </a:effectLst>
              </a:rPr>
              <a:t>Developing</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5400" b="1" cap="none" spc="0" dirty="0" smtClean="0">
                <a:ln w="12700">
                  <a:solidFill>
                    <a:srgbClr val="00B0F0"/>
                  </a:solidFill>
                  <a:prstDash val="solid"/>
                </a:ln>
                <a:solidFill>
                  <a:srgbClr val="00B0F0"/>
                </a:solidFill>
                <a:effectLst>
                  <a:outerShdw blurRad="41275" dist="20320" dir="1800000" algn="tl" rotWithShape="0">
                    <a:srgbClr val="000000">
                      <a:alpha val="40000"/>
                    </a:srgbClr>
                  </a:outerShdw>
                </a:effectLst>
              </a:rPr>
              <a:t>resilience</a:t>
            </a:r>
          </a:p>
          <a:p>
            <a:pPr algn="ctr"/>
            <a:r>
              <a:rPr lang="en-US" sz="5400" b="1" dirty="0" smtClean="0">
                <a:ln w="12700">
                  <a:solidFill>
                    <a:srgbClr val="99FF33"/>
                  </a:solidFill>
                  <a:prstDash val="solid"/>
                </a:ln>
                <a:solidFill>
                  <a:srgbClr val="00B0F0"/>
                </a:solidFill>
                <a:effectLst>
                  <a:outerShdw blurRad="41275" dist="20320" dir="1800000" algn="tl" rotWithShape="0">
                    <a:srgbClr val="000000">
                      <a:alpha val="40000"/>
                    </a:srgbClr>
                  </a:outerShdw>
                </a:effectLst>
              </a:rPr>
              <a:t>In</a:t>
            </a:r>
          </a:p>
          <a:p>
            <a:pPr algn="ctr"/>
            <a:endParaRPr lang="en-ZA" sz="5400" b="1" cap="none" spc="0" dirty="0">
              <a:ln w="12700">
                <a:solidFill>
                  <a:srgbClr val="FFC000"/>
                </a:solidFill>
                <a:prstDash val="solid"/>
              </a:ln>
              <a:solidFill>
                <a:srgbClr val="FFC000"/>
              </a:solidFill>
              <a:effectLst>
                <a:outerShdw blurRad="41275" dist="20320" dir="1800000" algn="tl" rotWithShape="0">
                  <a:srgbClr val="000000">
                    <a:alpha val="40000"/>
                  </a:srgbClr>
                </a:outerShdw>
              </a:effectLst>
            </a:endParaRPr>
          </a:p>
        </p:txBody>
      </p:sp>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514482"/>
            <a:ext cx="9146177" cy="343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343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b="12497"/>
          <a:stretch/>
        </p:blipFill>
        <p:spPr bwMode="auto">
          <a:xfrm>
            <a:off x="2085361" y="2253997"/>
            <a:ext cx="4794539" cy="8470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660115" y="3733800"/>
            <a:ext cx="3645032" cy="13096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55943" y="5043487"/>
            <a:ext cx="6890412" cy="1569660"/>
          </a:xfrm>
          <a:prstGeom prst="rect">
            <a:avLst/>
          </a:prstGeom>
          <a:noFill/>
        </p:spPr>
        <p:txBody>
          <a:bodyPr wrap="none" lIns="91440" tIns="45720" rIns="91440" bIns="45720">
            <a:spAutoFit/>
          </a:bodyPr>
          <a:lstStyle/>
          <a:p>
            <a:pPr algn="ctr"/>
            <a:r>
              <a:rPr lang="en-US" sz="1600" dirty="0" smtClean="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rPr>
              <a:t>Speaker: Narescha Naidoo</a:t>
            </a:r>
          </a:p>
          <a:p>
            <a:pPr algn="ctr"/>
            <a:r>
              <a:rPr lang="en-US" sz="1600" b="0" cap="none" spc="0" dirty="0" smtClean="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rPr>
              <a:t>Student Educational Psychologist</a:t>
            </a:r>
          </a:p>
          <a:p>
            <a:pPr algn="ctr"/>
            <a:r>
              <a:rPr lang="en-US" sz="1600" dirty="0" smtClean="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rPr>
              <a:t>University of Pretoria</a:t>
            </a:r>
          </a:p>
          <a:p>
            <a:pPr algn="ctr"/>
            <a:endParaRPr lang="en-US" sz="1600" b="0" cap="none" spc="0" dirty="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endParaRPr>
          </a:p>
          <a:p>
            <a:pPr algn="ctr"/>
            <a:r>
              <a:rPr lang="en-US" sz="1600" dirty="0" smtClean="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rPr>
              <a:t>Miss Naidoo</a:t>
            </a:r>
          </a:p>
          <a:p>
            <a:pPr algn="ctr"/>
            <a:r>
              <a:rPr lang="en-US" sz="1600" b="0" cap="none" spc="0" dirty="0" smtClean="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rPr>
              <a:t>Teacher’s assistant – Discovery Primary Full Service School</a:t>
            </a:r>
            <a:endParaRPr lang="en-US" sz="1600" b="0" cap="none" spc="0" dirty="0">
              <a:ln w="18415" cmpd="sng">
                <a:solidFill>
                  <a:srgbClr val="FFFFFF"/>
                </a:solidFill>
                <a:prstDash val="solid"/>
              </a:ln>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028430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10" y="304800"/>
            <a:ext cx="8077200" cy="584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801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 y="6688183"/>
            <a:ext cx="9144000"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 y="0"/>
            <a:ext cx="9144000"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val="0"/>
              </a:ext>
            </a:extLst>
          </a:blip>
          <a:srcRect l="15855" t="11644" r="12723" b="28211"/>
          <a:stretch/>
        </p:blipFill>
        <p:spPr bwMode="auto">
          <a:xfrm>
            <a:off x="2365466" y="304800"/>
            <a:ext cx="4343400" cy="609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63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381000"/>
            <a:ext cx="8382000" cy="1908215"/>
          </a:xfrm>
          <a:prstGeom prst="rect">
            <a:avLst/>
          </a:prstGeom>
          <a:solidFill>
            <a:srgbClr val="D60093"/>
          </a:solidFill>
        </p:spPr>
        <p:txBody>
          <a:bodyPr wrap="square">
            <a:spAutoFit/>
          </a:bodyPr>
          <a:lstStyle/>
          <a:p>
            <a:r>
              <a:rPr lang="en-ZA" sz="1600" b="1" dirty="0">
                <a:solidFill>
                  <a:schemeClr val="bg1"/>
                </a:solidFill>
              </a:rPr>
              <a:t>The research consistently shows that we need to teach children how to think and that their potential in an area of </a:t>
            </a:r>
            <a:r>
              <a:rPr lang="en-ZA" sz="1600" b="1" dirty="0" err="1">
                <a:solidFill>
                  <a:schemeClr val="bg1"/>
                </a:solidFill>
              </a:rPr>
              <a:t>endeavor</a:t>
            </a:r>
            <a:r>
              <a:rPr lang="en-ZA" sz="1600" b="1" dirty="0">
                <a:solidFill>
                  <a:schemeClr val="bg1"/>
                </a:solidFill>
              </a:rPr>
              <a:t> is not limited. </a:t>
            </a:r>
            <a:endParaRPr lang="en-ZA" sz="1600" b="1" dirty="0" smtClean="0">
              <a:solidFill>
                <a:schemeClr val="bg1"/>
              </a:solidFill>
            </a:endParaRPr>
          </a:p>
          <a:p>
            <a:endParaRPr lang="en-ZA" b="1" dirty="0">
              <a:solidFill>
                <a:schemeClr val="bg1"/>
              </a:solidFill>
            </a:endParaRPr>
          </a:p>
          <a:p>
            <a:r>
              <a:rPr lang="en-ZA" sz="1600" b="1" dirty="0" smtClean="0">
                <a:solidFill>
                  <a:schemeClr val="bg1"/>
                </a:solidFill>
              </a:rPr>
              <a:t>Teach </a:t>
            </a:r>
            <a:r>
              <a:rPr lang="en-ZA" sz="1600" b="1" dirty="0">
                <a:solidFill>
                  <a:schemeClr val="bg1"/>
                </a:solidFill>
              </a:rPr>
              <a:t>them that adversity is a part of life that they can deal with it as part of a life-learning process. </a:t>
            </a:r>
            <a:endParaRPr lang="en-ZA" sz="1600" b="1" dirty="0" smtClean="0">
              <a:solidFill>
                <a:schemeClr val="bg1"/>
              </a:solidFill>
            </a:endParaRPr>
          </a:p>
          <a:p>
            <a:r>
              <a:rPr lang="en-ZA" sz="1600" b="1" dirty="0" smtClean="0">
                <a:solidFill>
                  <a:schemeClr val="bg1"/>
                </a:solidFill>
              </a:rPr>
              <a:t>Teach </a:t>
            </a:r>
            <a:r>
              <a:rPr lang="en-ZA" sz="1600" b="1" dirty="0">
                <a:solidFill>
                  <a:schemeClr val="bg1"/>
                </a:solidFill>
              </a:rPr>
              <a:t>children how to think about their emotions, abilities, talents, needs, beliefs and goals and how their brain circuits can be changed by positive </a:t>
            </a:r>
            <a:r>
              <a:rPr lang="en-ZA" sz="1600" b="1" dirty="0" smtClean="0">
                <a:solidFill>
                  <a:schemeClr val="bg1"/>
                </a:solidFill>
              </a:rPr>
              <a:t>thinking.</a:t>
            </a:r>
            <a:endParaRPr lang="en-ZA" sz="1600" b="1" dirty="0">
              <a:solidFill>
                <a:schemeClr val="bg1"/>
              </a:solidFill>
            </a:endParaRPr>
          </a:p>
        </p:txBody>
      </p:sp>
      <p:sp>
        <p:nvSpPr>
          <p:cNvPr id="2" name="Rectangle 1"/>
          <p:cNvSpPr/>
          <p:nvPr/>
        </p:nvSpPr>
        <p:spPr>
          <a:xfrm>
            <a:off x="228600" y="-6173629"/>
            <a:ext cx="9067800" cy="4524315"/>
          </a:xfrm>
          <a:prstGeom prst="rect">
            <a:avLst/>
          </a:prstGeom>
        </p:spPr>
        <p:txBody>
          <a:bodyPr wrap="square">
            <a:spAutoFit/>
          </a:bodyPr>
          <a:lstStyle/>
          <a:p>
            <a:r>
              <a:rPr lang="en-ZA" sz="1200" dirty="0"/>
              <a:t>Tips for helping children 3 years and older develop thinking skills</a:t>
            </a:r>
          </a:p>
          <a:p>
            <a:r>
              <a:rPr lang="en-ZA" sz="1200" b="1" dirty="0"/>
              <a:t>• Help your children talk about their thoughts. </a:t>
            </a:r>
            <a:r>
              <a:rPr lang="en-ZA" sz="1200" dirty="0"/>
              <a:t>Often when we ask children to tell us what they are</a:t>
            </a:r>
          </a:p>
          <a:p>
            <a:r>
              <a:rPr lang="en-ZA" sz="1200" dirty="0"/>
              <a:t>thinking, they shrug their shoulders and say, </a:t>
            </a:r>
            <a:r>
              <a:rPr lang="en-ZA" sz="1200" i="1" dirty="0"/>
              <a:t>“I don’t know.” </a:t>
            </a:r>
            <a:r>
              <a:rPr lang="en-ZA" sz="1200" dirty="0"/>
              <a:t>However, questions like, “</a:t>
            </a:r>
            <a:r>
              <a:rPr lang="en-ZA" sz="1200" i="1" dirty="0"/>
              <a:t>What are you</a:t>
            </a:r>
          </a:p>
          <a:p>
            <a:r>
              <a:rPr lang="en-ZA" sz="1200" i="1" dirty="0"/>
              <a:t>saying to yourself inside your head?” </a:t>
            </a:r>
            <a:r>
              <a:rPr lang="en-ZA" sz="1200" dirty="0"/>
              <a:t>or “</a:t>
            </a:r>
            <a:r>
              <a:rPr lang="en-ZA" sz="1200" i="1" dirty="0"/>
              <a:t>What is your head telling you?” </a:t>
            </a:r>
            <a:r>
              <a:rPr lang="en-ZA" sz="1200" dirty="0"/>
              <a:t>often helps children to express</a:t>
            </a:r>
          </a:p>
          <a:p>
            <a:r>
              <a:rPr lang="en-ZA" sz="1200" dirty="0"/>
              <a:t>thoughts that cause their feelings and behaviours.</a:t>
            </a:r>
          </a:p>
          <a:p>
            <a:r>
              <a:rPr lang="en-ZA" sz="1200" dirty="0"/>
              <a:t>For example, a child who refuses to get dressed in the morning may be able to tell us what is actually</a:t>
            </a:r>
          </a:p>
          <a:p>
            <a:r>
              <a:rPr lang="en-ZA" sz="1200" dirty="0"/>
              <a:t>causing this behaviour. </a:t>
            </a:r>
            <a:r>
              <a:rPr lang="en-ZA" sz="1200" i="1" dirty="0"/>
              <a:t>“I hate </a:t>
            </a:r>
            <a:r>
              <a:rPr lang="en-ZA" sz="1200" i="1" dirty="0" err="1"/>
              <a:t>daycare</a:t>
            </a:r>
            <a:r>
              <a:rPr lang="en-ZA" sz="1200" i="1" dirty="0"/>
              <a:t>! Everyone takes my toys. No one wants to play with me. I hate</a:t>
            </a:r>
          </a:p>
          <a:p>
            <a:r>
              <a:rPr lang="en-ZA" sz="1200" i="1" dirty="0" err="1"/>
              <a:t>daycare</a:t>
            </a:r>
            <a:r>
              <a:rPr lang="en-ZA" sz="1200" i="1" dirty="0"/>
              <a:t>!!!”</a:t>
            </a:r>
          </a:p>
          <a:p>
            <a:r>
              <a:rPr lang="en-ZA" sz="1200" b="1" dirty="0"/>
              <a:t>• Show empathy for your</a:t>
            </a:r>
          </a:p>
          <a:p>
            <a:r>
              <a:rPr lang="en-ZA" sz="1200" b="1" dirty="0"/>
              <a:t>children’s thoughts and</a:t>
            </a:r>
          </a:p>
          <a:p>
            <a:r>
              <a:rPr lang="en-ZA" sz="1200" b="1" dirty="0"/>
              <a:t>feelings. </a:t>
            </a:r>
            <a:r>
              <a:rPr lang="en-ZA" sz="1200" i="1" dirty="0"/>
              <a:t>“I </a:t>
            </a:r>
            <a:r>
              <a:rPr lang="en-ZA" sz="1200" i="1" dirty="0" smtClean="0"/>
              <a:t>understand. you’re </a:t>
            </a:r>
            <a:r>
              <a:rPr lang="en-ZA" sz="1200" i="1" dirty="0"/>
              <a:t>feeling sad and </a:t>
            </a:r>
            <a:r>
              <a:rPr lang="en-ZA" sz="1200" i="1" dirty="0" smtClean="0"/>
              <a:t>mad about </a:t>
            </a:r>
            <a:r>
              <a:rPr lang="en-ZA" sz="1200" i="1" dirty="0"/>
              <a:t>what happens </a:t>
            </a:r>
            <a:r>
              <a:rPr lang="en-ZA" sz="1200" i="1" dirty="0" smtClean="0"/>
              <a:t>in </a:t>
            </a:r>
            <a:r>
              <a:rPr lang="en-ZA" sz="1200" i="1" dirty="0" err="1" smtClean="0"/>
              <a:t>daycare</a:t>
            </a:r>
            <a:r>
              <a:rPr lang="en-ZA" sz="1200" i="1" dirty="0"/>
              <a:t>.” </a:t>
            </a:r>
            <a:r>
              <a:rPr lang="en-ZA" sz="1200" dirty="0"/>
              <a:t>Then, think</a:t>
            </a:r>
          </a:p>
          <a:p>
            <a:r>
              <a:rPr lang="en-ZA" sz="1200" dirty="0"/>
              <a:t>together about ways to</a:t>
            </a:r>
          </a:p>
          <a:p>
            <a:r>
              <a:rPr lang="en-ZA" sz="1200" dirty="0"/>
              <a:t>make the situation better.</a:t>
            </a:r>
          </a:p>
          <a:p>
            <a:r>
              <a:rPr lang="en-ZA" sz="1200" i="1" dirty="0"/>
              <a:t>“Let’s talk with your teacher</a:t>
            </a:r>
          </a:p>
          <a:p>
            <a:r>
              <a:rPr lang="en-ZA" sz="1200" i="1" dirty="0"/>
              <a:t>about helping you enjoy</a:t>
            </a:r>
          </a:p>
          <a:p>
            <a:r>
              <a:rPr lang="en-ZA" sz="1200" i="1" dirty="0"/>
              <a:t>your time at </a:t>
            </a:r>
            <a:r>
              <a:rPr lang="en-ZA" sz="1200" i="1" dirty="0" err="1"/>
              <a:t>daycare</a:t>
            </a:r>
            <a:r>
              <a:rPr lang="en-ZA" sz="1200" i="1" dirty="0"/>
              <a:t>.</a:t>
            </a:r>
          </a:p>
          <a:p>
            <a:r>
              <a:rPr lang="en-ZA" sz="1200" i="1" dirty="0"/>
              <a:t>Yesterday, when I picked you</a:t>
            </a:r>
          </a:p>
          <a:p>
            <a:r>
              <a:rPr lang="en-ZA" sz="1200" i="1" dirty="0"/>
              <a:t>up, you were eating snack</a:t>
            </a:r>
          </a:p>
          <a:p>
            <a:r>
              <a:rPr lang="en-ZA" sz="1200" i="1" dirty="0"/>
              <a:t>and laughing with Sanjay.</a:t>
            </a:r>
          </a:p>
          <a:p>
            <a:r>
              <a:rPr lang="en-ZA" sz="1200" i="1" dirty="0"/>
              <a:t>Maybe you and Sanjay</a:t>
            </a:r>
          </a:p>
          <a:p>
            <a:r>
              <a:rPr lang="en-ZA" sz="1200" i="1" dirty="0"/>
              <a:t>could play together today.”</a:t>
            </a:r>
          </a:p>
          <a:p>
            <a:r>
              <a:rPr lang="en-ZA" sz="1200" b="1" dirty="0"/>
              <a:t>1 2 </a:t>
            </a:r>
            <a:r>
              <a:rPr lang="en-ZA" sz="1200" dirty="0"/>
              <a:t>Building Resilience in Young Children</a:t>
            </a:r>
          </a:p>
          <a:p>
            <a:r>
              <a:rPr lang="en-ZA" sz="1200" b="1" dirty="0"/>
              <a:t>• Gently challenge your children’s negative thinking.</a:t>
            </a:r>
          </a:p>
          <a:p>
            <a:r>
              <a:rPr lang="en-ZA" sz="1200" b="1" dirty="0" smtClean="0"/>
              <a:t>• </a:t>
            </a:r>
            <a:r>
              <a:rPr lang="en-ZA" sz="1200" b="1" dirty="0"/>
              <a:t>Read or tell children stories </a:t>
            </a:r>
            <a:r>
              <a:rPr lang="en-ZA" sz="1200" dirty="0"/>
              <a:t>about how others overcome obstacles, get along with others or turn a</a:t>
            </a:r>
          </a:p>
        </p:txBody>
      </p:sp>
      <p:sp>
        <p:nvSpPr>
          <p:cNvPr id="3" name="Rectangle 2"/>
          <p:cNvSpPr/>
          <p:nvPr/>
        </p:nvSpPr>
        <p:spPr>
          <a:xfrm>
            <a:off x="166552" y="3216775"/>
            <a:ext cx="7848600" cy="646331"/>
          </a:xfrm>
          <a:prstGeom prst="rect">
            <a:avLst/>
          </a:prstGeom>
        </p:spPr>
        <p:txBody>
          <a:bodyPr wrap="square">
            <a:spAutoFit/>
          </a:bodyPr>
          <a:lstStyle/>
          <a:p>
            <a:r>
              <a:rPr lang="en-ZA" b="1" dirty="0" smtClean="0"/>
              <a:t>1. Help </a:t>
            </a:r>
            <a:r>
              <a:rPr lang="en-ZA" b="1" dirty="0"/>
              <a:t>your children talk about their thoughts. </a:t>
            </a:r>
          </a:p>
          <a:p>
            <a:r>
              <a:rPr lang="en-ZA" b="1" dirty="0" smtClean="0"/>
              <a:t>2. Show </a:t>
            </a:r>
            <a:r>
              <a:rPr lang="en-ZA" b="1" dirty="0"/>
              <a:t>empathy for </a:t>
            </a:r>
            <a:r>
              <a:rPr lang="en-ZA" b="1" dirty="0" smtClean="0"/>
              <a:t>your children’s </a:t>
            </a:r>
            <a:r>
              <a:rPr lang="en-ZA" b="1" dirty="0"/>
              <a:t>thoughts </a:t>
            </a:r>
            <a:r>
              <a:rPr lang="en-ZA" b="1" dirty="0" smtClean="0"/>
              <a:t>and feelings</a:t>
            </a:r>
            <a:r>
              <a:rPr lang="en-ZA" b="1" dirty="0"/>
              <a:t>.</a:t>
            </a:r>
            <a:endParaRPr lang="en-ZA" dirty="0"/>
          </a:p>
        </p:txBody>
      </p:sp>
      <p:sp>
        <p:nvSpPr>
          <p:cNvPr id="5" name="Rectangle 4"/>
          <p:cNvSpPr/>
          <p:nvPr/>
        </p:nvSpPr>
        <p:spPr>
          <a:xfrm>
            <a:off x="113210" y="3841335"/>
            <a:ext cx="8915400" cy="2031325"/>
          </a:xfrm>
          <a:prstGeom prst="rect">
            <a:avLst/>
          </a:prstGeom>
        </p:spPr>
        <p:txBody>
          <a:bodyPr wrap="square">
            <a:spAutoFit/>
          </a:bodyPr>
          <a:lstStyle/>
          <a:p>
            <a:r>
              <a:rPr lang="en-ZA" b="1" dirty="0" smtClean="0"/>
              <a:t> 3. Gently </a:t>
            </a:r>
            <a:r>
              <a:rPr lang="en-ZA" b="1" dirty="0"/>
              <a:t>challenge your children’s negative thinking</a:t>
            </a:r>
            <a:r>
              <a:rPr lang="en-ZA" b="1" dirty="0" smtClean="0"/>
              <a:t>.</a:t>
            </a:r>
            <a:endParaRPr lang="en-ZA" b="1" dirty="0"/>
          </a:p>
          <a:p>
            <a:r>
              <a:rPr lang="en-ZA" b="1" dirty="0"/>
              <a:t>– “Always” </a:t>
            </a:r>
            <a:r>
              <a:rPr lang="en-ZA" dirty="0"/>
              <a:t>thinking </a:t>
            </a:r>
          </a:p>
          <a:p>
            <a:r>
              <a:rPr lang="en-ZA" b="1" dirty="0" smtClean="0"/>
              <a:t>– </a:t>
            </a:r>
            <a:r>
              <a:rPr lang="en-ZA" b="1" dirty="0"/>
              <a:t>“Everything” </a:t>
            </a:r>
            <a:r>
              <a:rPr lang="en-ZA" dirty="0"/>
              <a:t>thinking </a:t>
            </a:r>
            <a:endParaRPr lang="en-ZA" dirty="0" smtClean="0"/>
          </a:p>
          <a:p>
            <a:r>
              <a:rPr lang="en-ZA" b="1" dirty="0" smtClean="0"/>
              <a:t>4. Encourage </a:t>
            </a:r>
            <a:r>
              <a:rPr lang="en-ZA" b="1" dirty="0"/>
              <a:t>children to imagine another way to do something – </a:t>
            </a:r>
            <a:r>
              <a:rPr lang="en-ZA" dirty="0"/>
              <a:t>like a different way to join </a:t>
            </a:r>
            <a:r>
              <a:rPr lang="en-ZA" dirty="0" smtClean="0"/>
              <a:t>others at </a:t>
            </a:r>
            <a:r>
              <a:rPr lang="en-ZA" dirty="0"/>
              <a:t>the playground, play with toys or tidy up. This helps them learn there is usually more than one </a:t>
            </a:r>
            <a:r>
              <a:rPr lang="en-ZA" dirty="0" smtClean="0"/>
              <a:t>way to </a:t>
            </a:r>
            <a:r>
              <a:rPr lang="en-ZA" dirty="0"/>
              <a:t>do things.</a:t>
            </a:r>
          </a:p>
          <a:p>
            <a:endParaRPr lang="en-ZA" b="1" dirty="0"/>
          </a:p>
        </p:txBody>
      </p:sp>
      <p:sp>
        <p:nvSpPr>
          <p:cNvPr id="6" name="TextBox 5"/>
          <p:cNvSpPr txBox="1"/>
          <p:nvPr/>
        </p:nvSpPr>
        <p:spPr>
          <a:xfrm>
            <a:off x="3657600" y="2636241"/>
            <a:ext cx="2386148" cy="461665"/>
          </a:xfrm>
          <a:prstGeom prst="rect">
            <a:avLst/>
          </a:prstGeom>
          <a:noFill/>
        </p:spPr>
        <p:txBody>
          <a:bodyPr wrap="square" rtlCol="0">
            <a:spAutoFit/>
          </a:bodyPr>
          <a:lstStyle/>
          <a:p>
            <a:r>
              <a:rPr lang="en-ZA" sz="2400" dirty="0" smtClean="0"/>
              <a:t>Thinking skills</a:t>
            </a:r>
            <a:endParaRPr lang="en-ZA" sz="2400" dirty="0"/>
          </a:p>
        </p:txBody>
      </p:sp>
    </p:spTree>
    <p:extLst>
      <p:ext uri="{BB962C8B-B14F-4D97-AF65-F5344CB8AC3E}">
        <p14:creationId xmlns:p14="http://schemas.microsoft.com/office/powerpoint/2010/main" val="2144330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421922"/>
            <a:ext cx="6272871" cy="461665"/>
          </a:xfrm>
          <a:prstGeom prst="rect">
            <a:avLst/>
          </a:prstGeom>
          <a:solidFill>
            <a:schemeClr val="accent3">
              <a:lumMod val="20000"/>
              <a:lumOff val="80000"/>
            </a:schemeClr>
          </a:solidFill>
        </p:spPr>
        <p:txBody>
          <a:bodyPr wrap="none">
            <a:spAutoFit/>
          </a:bodyPr>
          <a:lstStyle/>
          <a:p>
            <a:r>
              <a:rPr lang="en-ZA" sz="2400" b="1" dirty="0" smtClean="0"/>
              <a:t>Self control: WORK </a:t>
            </a:r>
            <a:r>
              <a:rPr lang="en-ZA" sz="2400" b="1" dirty="0"/>
              <a:t>IT OUT OR ACT IT OUT </a:t>
            </a:r>
            <a:endParaRPr lang="en-ZA" sz="2400" dirty="0"/>
          </a:p>
        </p:txBody>
      </p:sp>
      <p:sp>
        <p:nvSpPr>
          <p:cNvPr id="3" name="Rectangle 2"/>
          <p:cNvSpPr/>
          <p:nvPr/>
        </p:nvSpPr>
        <p:spPr>
          <a:xfrm>
            <a:off x="533400" y="1066800"/>
            <a:ext cx="8001000" cy="2585323"/>
          </a:xfrm>
          <a:prstGeom prst="rect">
            <a:avLst/>
          </a:prstGeom>
        </p:spPr>
        <p:txBody>
          <a:bodyPr wrap="square">
            <a:spAutoFit/>
          </a:bodyPr>
          <a:lstStyle/>
          <a:p>
            <a:pPr marL="285750" indent="-285750">
              <a:buFont typeface="Arial" panose="020B0604020202020204" pitchFamily="34" charset="0"/>
              <a:buChar char="•"/>
            </a:pPr>
            <a:r>
              <a:rPr lang="en-ZA" dirty="0"/>
              <a:t>Unhappy and angry feelings are normal when something bad </a:t>
            </a:r>
            <a:r>
              <a:rPr lang="en-ZA" dirty="0" smtClean="0"/>
              <a:t>happens.</a:t>
            </a:r>
          </a:p>
          <a:p>
            <a:pPr marL="285750" indent="-285750">
              <a:buFont typeface="Arial" panose="020B0604020202020204" pitchFamily="34" charset="0"/>
              <a:buChar char="•"/>
            </a:pPr>
            <a:r>
              <a:rPr lang="en-ZA" dirty="0" smtClean="0"/>
              <a:t>Too </a:t>
            </a:r>
            <a:r>
              <a:rPr lang="en-ZA" dirty="0"/>
              <a:t>often we learn to stuff them down because they are </a:t>
            </a:r>
            <a:r>
              <a:rPr lang="en-ZA" dirty="0" smtClean="0"/>
              <a:t>uncomfortable.</a:t>
            </a:r>
          </a:p>
          <a:p>
            <a:pPr marL="285750" indent="-285750">
              <a:buFont typeface="Arial" panose="020B0604020202020204" pitchFamily="34" charset="0"/>
              <a:buChar char="•"/>
            </a:pPr>
            <a:r>
              <a:rPr lang="en-ZA" dirty="0" smtClean="0"/>
              <a:t>But </a:t>
            </a:r>
            <a:r>
              <a:rPr lang="en-ZA" dirty="0"/>
              <a:t>then feelings get bogged down and pile up and bust out when we don’t want them to</a:t>
            </a:r>
            <a:r>
              <a:rPr lang="en-ZA" dirty="0" smtClean="0"/>
              <a:t>.</a:t>
            </a:r>
          </a:p>
          <a:p>
            <a:pPr marL="285750" indent="-285750">
              <a:buFont typeface="Arial" panose="020B0604020202020204" pitchFamily="34" charset="0"/>
              <a:buChar char="•"/>
            </a:pPr>
            <a:r>
              <a:rPr lang="en-ZA" dirty="0" smtClean="0"/>
              <a:t> </a:t>
            </a:r>
            <a:r>
              <a:rPr lang="en-ZA" dirty="0"/>
              <a:t>It is normal to have strong feelings when you have been hurt or when something went wrong. </a:t>
            </a:r>
            <a:endParaRPr lang="en-ZA" dirty="0" smtClean="0"/>
          </a:p>
          <a:p>
            <a:pPr marL="285750" indent="-285750">
              <a:buFont typeface="Arial" panose="020B0604020202020204" pitchFamily="34" charset="0"/>
              <a:buChar char="•"/>
            </a:pPr>
            <a:r>
              <a:rPr lang="en-ZA" dirty="0" smtClean="0"/>
              <a:t>It’s </a:t>
            </a:r>
            <a:r>
              <a:rPr lang="en-ZA" dirty="0"/>
              <a:t>what you do with your feelings that count. </a:t>
            </a:r>
            <a:endParaRPr lang="en-ZA" dirty="0" smtClean="0"/>
          </a:p>
          <a:p>
            <a:pPr marL="285750" indent="-285750">
              <a:buFont typeface="Arial" panose="020B0604020202020204" pitchFamily="34" charset="0"/>
              <a:buChar char="•"/>
            </a:pPr>
            <a:r>
              <a:rPr lang="en-ZA" dirty="0" smtClean="0"/>
              <a:t>They </a:t>
            </a:r>
            <a:r>
              <a:rPr lang="en-ZA" dirty="0"/>
              <a:t>are just feelings to be felt and then do something with. When you are angry would it be better to work angry feelings out or act them out? </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600" r="50000" b="36914"/>
          <a:stretch/>
        </p:blipFill>
        <p:spPr bwMode="auto">
          <a:xfrm>
            <a:off x="3048000" y="3810000"/>
            <a:ext cx="2628900" cy="258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102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399" y="381000"/>
            <a:ext cx="4751061" cy="613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06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51410" y="629585"/>
            <a:ext cx="7239000" cy="923330"/>
          </a:xfrm>
          <a:prstGeom prst="rect">
            <a:avLst/>
          </a:prstGeom>
        </p:spPr>
        <p:txBody>
          <a:bodyPr wrap="square">
            <a:spAutoFit/>
          </a:bodyPr>
          <a:lstStyle/>
          <a:p>
            <a:pPr algn="ctr"/>
            <a:r>
              <a:rPr lang="en-ZA" b="1" dirty="0" smtClean="0"/>
              <a:t>Teach children to:</a:t>
            </a:r>
          </a:p>
          <a:p>
            <a:pPr algn="ctr"/>
            <a:r>
              <a:rPr lang="en-ZA" b="1" dirty="0" smtClean="0"/>
              <a:t>TAKE RESPONSIBILITY, TRY AGAIN AND </a:t>
            </a:r>
          </a:p>
          <a:p>
            <a:pPr algn="ctr"/>
            <a:r>
              <a:rPr lang="en-ZA" b="1" dirty="0" smtClean="0"/>
              <a:t>FEEL </a:t>
            </a:r>
            <a:r>
              <a:rPr lang="en-ZA" b="1" dirty="0"/>
              <a:t>GOOD ABOUT </a:t>
            </a:r>
            <a:r>
              <a:rPr lang="en-ZA" b="1" dirty="0" smtClean="0"/>
              <a:t>THEMSELVES!</a:t>
            </a:r>
            <a:endParaRPr lang="en-ZA"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507" y="1676400"/>
            <a:ext cx="2494805" cy="478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6643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0800" y="509451"/>
            <a:ext cx="5105400" cy="369332"/>
          </a:xfrm>
          <a:prstGeom prst="rect">
            <a:avLst/>
          </a:prstGeom>
          <a:noFill/>
        </p:spPr>
        <p:txBody>
          <a:bodyPr wrap="square" rtlCol="0">
            <a:spAutoFit/>
          </a:bodyPr>
          <a:lstStyle/>
          <a:p>
            <a:r>
              <a:rPr lang="en-ZA" dirty="0" smtClean="0"/>
              <a:t>Remember. . . You are not alone!</a:t>
            </a:r>
            <a:endParaRPr lang="en-ZA" dirty="0"/>
          </a:p>
        </p:txBody>
      </p:sp>
      <p:sp>
        <p:nvSpPr>
          <p:cNvPr id="4" name="Rectangle 3"/>
          <p:cNvSpPr/>
          <p:nvPr/>
        </p:nvSpPr>
        <p:spPr>
          <a:xfrm>
            <a:off x="609600" y="1295400"/>
            <a:ext cx="7924800" cy="4247317"/>
          </a:xfrm>
          <a:prstGeom prst="rect">
            <a:avLst/>
          </a:prstGeom>
        </p:spPr>
        <p:txBody>
          <a:bodyPr wrap="square">
            <a:spAutoFit/>
          </a:bodyPr>
          <a:lstStyle/>
          <a:p>
            <a:r>
              <a:rPr lang="en-ZA" dirty="0" err="1"/>
              <a:t>OuTSide</a:t>
            </a:r>
            <a:r>
              <a:rPr lang="en-ZA" dirty="0"/>
              <a:t> </a:t>
            </a:r>
            <a:r>
              <a:rPr lang="en-ZA" dirty="0" err="1" smtClean="0"/>
              <a:t>SuppORTS</a:t>
            </a:r>
            <a:endParaRPr lang="en-ZA" dirty="0" smtClean="0"/>
          </a:p>
          <a:p>
            <a:endParaRPr lang="en-ZA" dirty="0"/>
          </a:p>
          <a:p>
            <a:pPr marL="285750" indent="-285750">
              <a:buFont typeface="Arial" panose="020B0604020202020204" pitchFamily="34" charset="0"/>
              <a:buChar char="•"/>
            </a:pPr>
            <a:r>
              <a:rPr lang="en-ZA" b="1" dirty="0"/>
              <a:t>Caring Relationships </a:t>
            </a:r>
            <a:r>
              <a:rPr lang="en-ZA" b="1" dirty="0" smtClean="0"/>
              <a:t>: </a:t>
            </a:r>
            <a:r>
              <a:rPr lang="en-ZA" dirty="0" smtClean="0"/>
              <a:t>Helps </a:t>
            </a:r>
            <a:r>
              <a:rPr lang="en-ZA" dirty="0"/>
              <a:t>us feel loved, understood and accepted, and protected </a:t>
            </a:r>
            <a:r>
              <a:rPr lang="en-ZA" dirty="0" smtClean="0"/>
              <a:t>from harm</a:t>
            </a:r>
            <a:r>
              <a:rPr lang="en-ZA" dirty="0"/>
              <a:t>. Feeling wanted and loved helps us get through the </a:t>
            </a:r>
            <a:r>
              <a:rPr lang="en-ZA" dirty="0" smtClean="0"/>
              <a:t>hard times </a:t>
            </a:r>
            <a:r>
              <a:rPr lang="en-ZA" dirty="0"/>
              <a:t>in life</a:t>
            </a:r>
            <a:r>
              <a:rPr lang="en-ZA" dirty="0" smtClean="0"/>
              <a:t>.</a:t>
            </a:r>
          </a:p>
          <a:p>
            <a:endParaRPr lang="en-ZA" dirty="0"/>
          </a:p>
          <a:p>
            <a:pPr marL="285750" indent="-285750">
              <a:buFont typeface="Arial" panose="020B0604020202020204" pitchFamily="34" charset="0"/>
              <a:buChar char="•"/>
            </a:pPr>
            <a:r>
              <a:rPr lang="en-ZA" b="1" dirty="0"/>
              <a:t>Positive Role Models </a:t>
            </a:r>
            <a:r>
              <a:rPr lang="en-ZA" dirty="0"/>
              <a:t>Helps us see how others persevere, and stay calm and flexible, </a:t>
            </a:r>
            <a:r>
              <a:rPr lang="en-ZA" dirty="0" smtClean="0"/>
              <a:t>in dealing </a:t>
            </a:r>
            <a:r>
              <a:rPr lang="en-ZA" dirty="0"/>
              <a:t>with life’s challenges. Children learn these life skills </a:t>
            </a:r>
            <a:r>
              <a:rPr lang="en-ZA" dirty="0" smtClean="0"/>
              <a:t>by watching </a:t>
            </a:r>
            <a:r>
              <a:rPr lang="en-ZA" dirty="0"/>
              <a:t>and copying adults</a:t>
            </a:r>
            <a:r>
              <a:rPr lang="en-ZA" dirty="0" smtClean="0"/>
              <a:t>.</a:t>
            </a:r>
          </a:p>
          <a:p>
            <a:endParaRPr lang="en-ZA" dirty="0"/>
          </a:p>
          <a:p>
            <a:pPr marL="285750" indent="-285750">
              <a:buFont typeface="Arial" panose="020B0604020202020204" pitchFamily="34" charset="0"/>
              <a:buChar char="•"/>
            </a:pPr>
            <a:r>
              <a:rPr lang="en-ZA" b="1" dirty="0"/>
              <a:t>Community Resources </a:t>
            </a:r>
            <a:r>
              <a:rPr lang="en-ZA" dirty="0"/>
              <a:t>Helps us when we need extra assistance in dealing with hard times</a:t>
            </a:r>
            <a:r>
              <a:rPr lang="en-ZA" dirty="0" smtClean="0"/>
              <a:t>.</a:t>
            </a: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r>
              <a:rPr lang="en-ZA" dirty="0"/>
              <a:t>Asking for help is a sign of </a:t>
            </a:r>
            <a:r>
              <a:rPr lang="en-ZA" dirty="0" smtClean="0"/>
              <a:t>being resilient– </a:t>
            </a:r>
            <a:r>
              <a:rPr lang="en-ZA" dirty="0"/>
              <a:t>everyone needs </a:t>
            </a:r>
            <a:r>
              <a:rPr lang="en-ZA" dirty="0" smtClean="0"/>
              <a:t>help sometimes</a:t>
            </a:r>
            <a:r>
              <a:rPr lang="en-ZA" dirty="0"/>
              <a:t>.</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286" t="36857" b="33372"/>
          <a:stretch/>
        </p:blipFill>
        <p:spPr bwMode="auto">
          <a:xfrm>
            <a:off x="6400800" y="0"/>
            <a:ext cx="2712719" cy="2048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712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4224303501"/>
              </p:ext>
            </p:extLst>
          </p:nvPr>
        </p:nvGraphicFramePr>
        <p:xfrm>
          <a:off x="990600" y="304800"/>
          <a:ext cx="6858000" cy="6217920"/>
        </p:xfrm>
        <a:graphic>
          <a:graphicData uri="http://schemas.openxmlformats.org/drawingml/2006/table">
            <a:tbl>
              <a:tblPr firstRow="1" bandRow="1">
                <a:tableStyleId>{5C22544A-7EE6-4342-B048-85BDC9FD1C3A}</a:tableStyleId>
              </a:tblPr>
              <a:tblGrid>
                <a:gridCol w="3429000"/>
                <a:gridCol w="3429000"/>
              </a:tblGrid>
              <a:tr h="308448">
                <a:tc>
                  <a:txBody>
                    <a:bodyPr/>
                    <a:lstStyle/>
                    <a:p>
                      <a:r>
                        <a:rPr lang="en-ZA" dirty="0" smtClean="0"/>
                        <a:t>When Parents:</a:t>
                      </a:r>
                      <a:endParaRPr lang="en-ZA" dirty="0"/>
                    </a:p>
                  </a:txBody>
                  <a:tcPr/>
                </a:tc>
                <a:tc>
                  <a:txBody>
                    <a:bodyPr/>
                    <a:lstStyle/>
                    <a:p>
                      <a:r>
                        <a:rPr lang="en-ZA" dirty="0" smtClean="0"/>
                        <a:t>Kids:</a:t>
                      </a:r>
                      <a:endParaRPr lang="en-ZA" dirty="0"/>
                    </a:p>
                  </a:txBody>
                  <a:tcPr/>
                </a:tc>
              </a:tr>
              <a:tr h="1002455">
                <a:tc>
                  <a:txBody>
                    <a:bodyPr/>
                    <a:lstStyle/>
                    <a:p>
                      <a:r>
                        <a:rPr lang="en-ZA" sz="1800" b="0" i="0" u="none" strike="noStrike" kern="1200" baseline="0" dirty="0" smtClean="0">
                          <a:solidFill>
                            <a:schemeClr val="dk1"/>
                          </a:solidFill>
                          <a:latin typeface="+mn-lt"/>
                          <a:ea typeface="+mn-ea"/>
                          <a:cs typeface="+mn-cs"/>
                        </a:rPr>
                        <a:t>SHOW AFFECTION &amp; ATTENTION</a:t>
                      </a:r>
                      <a:endParaRPr lang="en-ZA" dirty="0"/>
                    </a:p>
                  </a:txBody>
                  <a:tcPr/>
                </a:tc>
                <a:tc>
                  <a:txBody>
                    <a:bodyPr/>
                    <a:lstStyle/>
                    <a:p>
                      <a:pPr marL="285750" indent="-285750">
                        <a:buFont typeface="Arial" panose="020B0604020202020204" pitchFamily="34" charset="0"/>
                        <a:buChar char="•"/>
                      </a:pPr>
                      <a:r>
                        <a:rPr lang="en-ZA" sz="1800" b="0" i="0" u="none" strike="noStrike" kern="1200" baseline="0" dirty="0" smtClean="0">
                          <a:solidFill>
                            <a:schemeClr val="dk1"/>
                          </a:solidFill>
                          <a:latin typeface="+mn-lt"/>
                          <a:ea typeface="+mn-ea"/>
                          <a:cs typeface="+mn-cs"/>
                        </a:rPr>
                        <a:t>Feel loved</a:t>
                      </a:r>
                    </a:p>
                    <a:p>
                      <a:r>
                        <a:rPr lang="en-ZA" sz="1800" b="0" i="0" u="none" strike="noStrike" kern="1200" baseline="0" dirty="0" smtClean="0">
                          <a:solidFill>
                            <a:schemeClr val="dk1"/>
                          </a:solidFill>
                          <a:latin typeface="+mn-lt"/>
                          <a:ea typeface="+mn-ea"/>
                          <a:cs typeface="+mn-cs"/>
                        </a:rPr>
                        <a:t>&amp; connected</a:t>
                      </a:r>
                    </a:p>
                    <a:p>
                      <a:r>
                        <a:rPr lang="en-ZA" sz="1800" b="0" i="0" u="none" strike="noStrike" kern="1200" baseline="0" dirty="0" smtClean="0">
                          <a:solidFill>
                            <a:schemeClr val="dk1"/>
                          </a:solidFill>
                          <a:latin typeface="+mn-lt"/>
                          <a:ea typeface="+mn-ea"/>
                          <a:cs typeface="+mn-cs"/>
                        </a:rPr>
                        <a:t>• Have a sense</a:t>
                      </a:r>
                    </a:p>
                    <a:p>
                      <a:r>
                        <a:rPr lang="en-ZA" sz="1800" b="0" i="0" u="none" strike="noStrike" kern="1200" baseline="0" dirty="0" smtClean="0">
                          <a:solidFill>
                            <a:schemeClr val="dk1"/>
                          </a:solidFill>
                          <a:latin typeface="+mn-lt"/>
                          <a:ea typeface="+mn-ea"/>
                          <a:cs typeface="+mn-cs"/>
                        </a:rPr>
                        <a:t>of worth</a:t>
                      </a:r>
                      <a:endParaRPr lang="en-ZA" dirty="0"/>
                    </a:p>
                  </a:txBody>
                  <a:tcPr/>
                </a:tc>
              </a:tr>
              <a:tr h="771120">
                <a:tc>
                  <a:txBody>
                    <a:bodyPr/>
                    <a:lstStyle/>
                    <a:p>
                      <a:r>
                        <a:rPr lang="en-ZA" sz="1800" b="0" i="0" u="none" strike="noStrike" kern="1200" baseline="0" dirty="0" smtClean="0">
                          <a:solidFill>
                            <a:schemeClr val="dk1"/>
                          </a:solidFill>
                          <a:latin typeface="+mn-lt"/>
                          <a:ea typeface="+mn-ea"/>
                          <a:cs typeface="+mn-cs"/>
                        </a:rPr>
                        <a:t>LISTEN/UNDERSTAND</a:t>
                      </a:r>
                      <a:endParaRPr lang="en-ZA" dirty="0"/>
                    </a:p>
                  </a:txBody>
                  <a:tcPr/>
                </a:tc>
                <a:tc>
                  <a:txBody>
                    <a:bodyPr/>
                    <a:lstStyle/>
                    <a:p>
                      <a:r>
                        <a:rPr lang="en-ZA" sz="1800" b="0" i="0" u="none" strike="noStrike" kern="1200" baseline="0" dirty="0" smtClean="0">
                          <a:solidFill>
                            <a:schemeClr val="dk1"/>
                          </a:solidFill>
                          <a:latin typeface="+mn-lt"/>
                          <a:ea typeface="+mn-ea"/>
                          <a:cs typeface="+mn-cs"/>
                        </a:rPr>
                        <a:t>Feel understood</a:t>
                      </a:r>
                    </a:p>
                    <a:p>
                      <a:r>
                        <a:rPr lang="en-ZA" sz="1800" b="0" i="0" u="none" strike="noStrike" kern="1200" baseline="0" dirty="0" smtClean="0">
                          <a:solidFill>
                            <a:schemeClr val="dk1"/>
                          </a:solidFill>
                          <a:latin typeface="+mn-lt"/>
                          <a:ea typeface="+mn-ea"/>
                          <a:cs typeface="+mn-cs"/>
                        </a:rPr>
                        <a:t>&amp; accepted • Understand others</a:t>
                      </a:r>
                      <a:endParaRPr lang="en-ZA" dirty="0"/>
                    </a:p>
                  </a:txBody>
                  <a:tcPr/>
                </a:tc>
              </a:tr>
              <a:tr h="771120">
                <a:tc>
                  <a:txBody>
                    <a:bodyPr/>
                    <a:lstStyle/>
                    <a:p>
                      <a:r>
                        <a:rPr lang="en-ZA" sz="1800" b="0" i="0" u="none" strike="noStrike" kern="1200" baseline="0" dirty="0" smtClean="0">
                          <a:solidFill>
                            <a:schemeClr val="dk1"/>
                          </a:solidFill>
                          <a:latin typeface="+mn-lt"/>
                          <a:ea typeface="+mn-ea"/>
                          <a:cs typeface="+mn-cs"/>
                        </a:rPr>
                        <a:t>STAY CALM</a:t>
                      </a:r>
                      <a:endParaRPr lang="en-ZA" dirty="0"/>
                    </a:p>
                  </a:txBody>
                  <a:tcPr/>
                </a:tc>
                <a:tc>
                  <a:txBody>
                    <a:bodyPr/>
                    <a:lstStyle/>
                    <a:p>
                      <a:pPr marL="285750" indent="-285750">
                        <a:buFont typeface="Arial" panose="020B0604020202020204" pitchFamily="34" charset="0"/>
                        <a:buChar char="•"/>
                      </a:pPr>
                      <a:r>
                        <a:rPr lang="en-ZA" sz="1800" b="0" i="0" u="none" strike="noStrike" kern="1200" baseline="0" dirty="0" smtClean="0">
                          <a:solidFill>
                            <a:schemeClr val="dk1"/>
                          </a:solidFill>
                          <a:latin typeface="+mn-lt"/>
                          <a:ea typeface="+mn-ea"/>
                          <a:cs typeface="+mn-cs"/>
                        </a:rPr>
                        <a:t>Calm themselves and </a:t>
                      </a:r>
                    </a:p>
                    <a:p>
                      <a:pPr marL="0" indent="0">
                        <a:buFont typeface="Arial" panose="020B0604020202020204" pitchFamily="34" charset="0"/>
                        <a:buNone/>
                      </a:pPr>
                      <a:r>
                        <a:rPr lang="en-ZA" sz="1800" b="0" i="0" u="none" strike="noStrike" kern="1200" baseline="0" dirty="0" smtClean="0">
                          <a:solidFill>
                            <a:schemeClr val="dk1"/>
                          </a:solidFill>
                          <a:latin typeface="+mn-lt"/>
                          <a:ea typeface="+mn-ea"/>
                          <a:cs typeface="+mn-cs"/>
                        </a:rPr>
                        <a:t> Handle stressful</a:t>
                      </a:r>
                    </a:p>
                    <a:p>
                      <a:r>
                        <a:rPr lang="en-ZA" sz="1800" b="0" i="0" u="none" strike="noStrike" kern="1200" baseline="0" dirty="0" smtClean="0">
                          <a:solidFill>
                            <a:schemeClr val="dk1"/>
                          </a:solidFill>
                          <a:latin typeface="+mn-lt"/>
                          <a:ea typeface="+mn-ea"/>
                          <a:cs typeface="+mn-cs"/>
                        </a:rPr>
                        <a:t>situations</a:t>
                      </a:r>
                      <a:endParaRPr lang="en-ZA" dirty="0"/>
                    </a:p>
                  </a:txBody>
                  <a:tcPr/>
                </a:tc>
              </a:tr>
              <a:tr h="308448">
                <a:tc>
                  <a:txBody>
                    <a:bodyPr/>
                    <a:lstStyle/>
                    <a:p>
                      <a:r>
                        <a:rPr lang="en-ZA" sz="1800" b="0" i="0" u="none" strike="noStrike" kern="1200" baseline="0" dirty="0" smtClean="0">
                          <a:solidFill>
                            <a:schemeClr val="dk1"/>
                          </a:solidFill>
                          <a:latin typeface="+mn-lt"/>
                          <a:ea typeface="+mn-ea"/>
                          <a:cs typeface="+mn-cs"/>
                        </a:rPr>
                        <a:t>SHOW PATIENCE</a:t>
                      </a:r>
                      <a:endParaRPr lang="en-ZA" dirty="0"/>
                    </a:p>
                  </a:txBody>
                  <a:tcPr/>
                </a:tc>
                <a:tc>
                  <a:txBody>
                    <a:bodyPr/>
                    <a:lstStyle/>
                    <a:p>
                      <a:pPr marL="285750" indent="-285750">
                        <a:buFont typeface="Arial" panose="020B0604020202020204" pitchFamily="34" charset="0"/>
                        <a:buChar char="•"/>
                      </a:pPr>
                      <a:r>
                        <a:rPr lang="en-ZA" sz="1800" b="0" i="0" u="none" strike="noStrike" kern="1200" baseline="0" dirty="0" smtClean="0">
                          <a:solidFill>
                            <a:schemeClr val="dk1"/>
                          </a:solidFill>
                          <a:latin typeface="+mn-lt"/>
                          <a:ea typeface="+mn-ea"/>
                          <a:cs typeface="+mn-cs"/>
                        </a:rPr>
                        <a:t>Wait • Develop patience</a:t>
                      </a:r>
                      <a:endParaRPr lang="en-ZA" dirty="0"/>
                    </a:p>
                  </a:txBody>
                  <a:tcPr/>
                </a:tc>
              </a:tr>
              <a:tr h="568574">
                <a:tc>
                  <a:txBody>
                    <a:bodyPr/>
                    <a:lstStyle/>
                    <a:p>
                      <a:r>
                        <a:rPr lang="en-ZA" sz="1800" b="0" i="0" u="none" strike="noStrike" kern="1200" baseline="0" dirty="0" smtClean="0">
                          <a:solidFill>
                            <a:schemeClr val="dk1"/>
                          </a:solidFill>
                          <a:latin typeface="+mn-lt"/>
                          <a:ea typeface="+mn-ea"/>
                          <a:cs typeface="+mn-cs"/>
                        </a:rPr>
                        <a:t>STOP &amp; RE-THINK</a:t>
                      </a:r>
                      <a:endParaRPr lang="en-ZA" dirty="0"/>
                    </a:p>
                  </a:txBody>
                  <a:tcPr/>
                </a:tc>
                <a:tc>
                  <a:txBody>
                    <a:bodyPr/>
                    <a:lstStyle/>
                    <a:p>
                      <a:r>
                        <a:rPr lang="en-ZA" sz="1800" b="0" i="0" u="none" strike="noStrike" kern="1200" baseline="0" dirty="0" smtClean="0">
                          <a:solidFill>
                            <a:schemeClr val="dk1"/>
                          </a:solidFill>
                          <a:latin typeface="+mn-lt"/>
                          <a:ea typeface="+mn-ea"/>
                          <a:cs typeface="+mn-cs"/>
                        </a:rPr>
                        <a:t>Stop and think • Be creative</a:t>
                      </a:r>
                    </a:p>
                    <a:p>
                      <a:r>
                        <a:rPr lang="en-ZA" sz="1800" b="0" i="0" u="none" strike="noStrike" kern="1200" baseline="0" dirty="0" smtClean="0">
                          <a:solidFill>
                            <a:schemeClr val="dk1"/>
                          </a:solidFill>
                          <a:latin typeface="+mn-lt"/>
                          <a:ea typeface="+mn-ea"/>
                          <a:cs typeface="+mn-cs"/>
                        </a:rPr>
                        <a:t>problem-solvers</a:t>
                      </a:r>
                      <a:endParaRPr lang="en-ZA" dirty="0"/>
                    </a:p>
                  </a:txBody>
                  <a:tcPr/>
                </a:tc>
              </a:tr>
              <a:tr h="308448">
                <a:tc>
                  <a:txBody>
                    <a:bodyPr/>
                    <a:lstStyle/>
                    <a:p>
                      <a:r>
                        <a:rPr lang="en-ZA" sz="1800" b="0" i="0" u="none" strike="noStrike" kern="1200" baseline="0" dirty="0" smtClean="0">
                          <a:solidFill>
                            <a:schemeClr val="dk1"/>
                          </a:solidFill>
                          <a:latin typeface="+mn-lt"/>
                          <a:ea typeface="+mn-ea"/>
                          <a:cs typeface="+mn-cs"/>
                        </a:rPr>
                        <a:t>TAKE RESPONSIBILITY &amp; BE INVOLVED</a:t>
                      </a:r>
                      <a:endParaRPr lang="en-ZA" dirty="0"/>
                    </a:p>
                  </a:txBody>
                  <a:tcPr/>
                </a:tc>
                <a:tc>
                  <a:txBody>
                    <a:bodyPr/>
                    <a:lstStyle/>
                    <a:p>
                      <a:r>
                        <a:rPr lang="en-ZA" sz="1800" b="0" i="0" u="none" strike="noStrike" kern="1200" baseline="0" dirty="0" smtClean="0">
                          <a:solidFill>
                            <a:schemeClr val="dk1"/>
                          </a:solidFill>
                          <a:latin typeface="+mn-lt"/>
                          <a:ea typeface="+mn-ea"/>
                          <a:cs typeface="+mn-cs"/>
                        </a:rPr>
                        <a:t>Be responsible</a:t>
                      </a:r>
                    </a:p>
                    <a:p>
                      <a:r>
                        <a:rPr lang="en-ZA" sz="1800" b="0" i="0" u="none" strike="noStrike" kern="1200" baseline="0" dirty="0" smtClean="0">
                          <a:solidFill>
                            <a:schemeClr val="dk1"/>
                          </a:solidFill>
                          <a:latin typeface="+mn-lt"/>
                          <a:ea typeface="+mn-ea"/>
                          <a:cs typeface="+mn-cs"/>
                        </a:rPr>
                        <a:t>&amp; involved</a:t>
                      </a:r>
                    </a:p>
                    <a:p>
                      <a:r>
                        <a:rPr lang="en-ZA" sz="1800" b="0" i="0" u="none" strike="noStrike" kern="1200" baseline="0" dirty="0" smtClean="0">
                          <a:solidFill>
                            <a:schemeClr val="dk1"/>
                          </a:solidFill>
                          <a:latin typeface="+mn-lt"/>
                          <a:ea typeface="+mn-ea"/>
                          <a:cs typeface="+mn-cs"/>
                        </a:rPr>
                        <a:t>• Feel they belong</a:t>
                      </a:r>
                      <a:endParaRPr lang="en-ZA" dirty="0"/>
                    </a:p>
                  </a:txBody>
                  <a:tcPr/>
                </a:tc>
              </a:tr>
              <a:tr h="308448">
                <a:tc>
                  <a:txBody>
                    <a:bodyPr/>
                    <a:lstStyle/>
                    <a:p>
                      <a:r>
                        <a:rPr lang="en-ZA" sz="1800" b="0" i="0" u="none" strike="noStrike" kern="1200" baseline="0" dirty="0" smtClean="0">
                          <a:solidFill>
                            <a:schemeClr val="dk1"/>
                          </a:solidFill>
                          <a:latin typeface="+mn-lt"/>
                          <a:ea typeface="+mn-ea"/>
                          <a:cs typeface="+mn-cs"/>
                        </a:rPr>
                        <a:t>VIEW MISTAKES as OK</a:t>
                      </a:r>
                      <a:endParaRPr lang="en-ZA" dirty="0"/>
                    </a:p>
                  </a:txBody>
                  <a:tcPr/>
                </a:tc>
                <a:tc>
                  <a:txBody>
                    <a:bodyPr/>
                    <a:lstStyle/>
                    <a:p>
                      <a:r>
                        <a:rPr lang="en-ZA" sz="1800" b="0" i="0" u="none" strike="noStrike" kern="1200" baseline="0" dirty="0" smtClean="0">
                          <a:solidFill>
                            <a:schemeClr val="dk1"/>
                          </a:solidFill>
                          <a:latin typeface="+mn-lt"/>
                          <a:ea typeface="+mn-ea"/>
                          <a:cs typeface="+mn-cs"/>
                        </a:rPr>
                        <a:t>See mistakes as</a:t>
                      </a:r>
                    </a:p>
                    <a:p>
                      <a:r>
                        <a:rPr lang="en-ZA" sz="1800" b="0" i="0" u="none" strike="noStrike" kern="1200" baseline="0" dirty="0" smtClean="0">
                          <a:solidFill>
                            <a:schemeClr val="dk1"/>
                          </a:solidFill>
                          <a:latin typeface="+mn-lt"/>
                          <a:ea typeface="+mn-ea"/>
                          <a:cs typeface="+mn-cs"/>
                        </a:rPr>
                        <a:t>part of learning • Try new things</a:t>
                      </a:r>
                      <a:endParaRPr lang="en-ZA" dirty="0"/>
                    </a:p>
                  </a:txBody>
                  <a:tcPr/>
                </a:tc>
              </a:tr>
            </a:tbl>
          </a:graphicData>
        </a:graphic>
      </p:graphicFrame>
    </p:spTree>
    <p:extLst>
      <p:ext uri="{BB962C8B-B14F-4D97-AF65-F5344CB8AC3E}">
        <p14:creationId xmlns:p14="http://schemas.microsoft.com/office/powerpoint/2010/main" val="2637051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57400" y="692331"/>
            <a:ext cx="4191000" cy="4524315"/>
          </a:xfrm>
          <a:prstGeom prst="rect">
            <a:avLst/>
          </a:prstGeom>
        </p:spPr>
        <p:txBody>
          <a:bodyPr wrap="square">
            <a:spAutoFit/>
          </a:bodyPr>
          <a:lstStyle/>
          <a:p>
            <a:r>
              <a:rPr lang="en-ZA" b="1" dirty="0"/>
              <a:t>Sometimes bad stuff happens. </a:t>
            </a:r>
            <a:endParaRPr lang="en-ZA" b="1" dirty="0" smtClean="0"/>
          </a:p>
          <a:p>
            <a:endParaRPr lang="en-ZA" dirty="0"/>
          </a:p>
          <a:p>
            <a:r>
              <a:rPr lang="en-ZA" b="1" dirty="0"/>
              <a:t>We all have tough times in life. </a:t>
            </a:r>
            <a:endParaRPr lang="en-ZA" b="1" dirty="0" smtClean="0"/>
          </a:p>
          <a:p>
            <a:endParaRPr lang="en-ZA" dirty="0"/>
          </a:p>
          <a:p>
            <a:r>
              <a:rPr lang="en-ZA" b="1" dirty="0"/>
              <a:t>Tough times require your finding your courage and getting tougher. </a:t>
            </a:r>
            <a:endParaRPr lang="en-ZA" b="1" dirty="0" smtClean="0"/>
          </a:p>
          <a:p>
            <a:endParaRPr lang="en-ZA" dirty="0"/>
          </a:p>
          <a:p>
            <a:r>
              <a:rPr lang="en-ZA" b="1" dirty="0"/>
              <a:t>Being resilient is getting back up </a:t>
            </a:r>
            <a:endParaRPr lang="en-ZA" dirty="0"/>
          </a:p>
          <a:p>
            <a:r>
              <a:rPr lang="en-ZA" b="1" dirty="0"/>
              <a:t>after you fall. </a:t>
            </a:r>
            <a:endParaRPr lang="en-ZA" b="1" dirty="0" smtClean="0"/>
          </a:p>
          <a:p>
            <a:endParaRPr lang="en-ZA" dirty="0"/>
          </a:p>
          <a:p>
            <a:r>
              <a:rPr lang="en-ZA" b="1" dirty="0"/>
              <a:t>Hang calm; take a deep breath and yell, </a:t>
            </a:r>
            <a:endParaRPr lang="en-ZA" b="1" dirty="0" smtClean="0"/>
          </a:p>
          <a:p>
            <a:endParaRPr lang="en-ZA" dirty="0"/>
          </a:p>
          <a:p>
            <a:pPr algn="ctr"/>
            <a:r>
              <a:rPr lang="en-ZA" b="1" dirty="0"/>
              <a:t>“I use my Helper Words. </a:t>
            </a:r>
            <a:endParaRPr lang="en-ZA" dirty="0"/>
          </a:p>
          <a:p>
            <a:pPr algn="ctr"/>
            <a:r>
              <a:rPr lang="en-ZA" b="1" dirty="0"/>
              <a:t>“I will get through this. I will survive!” </a:t>
            </a:r>
            <a:endParaRPr lang="en-ZA"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09800"/>
            <a:ext cx="2288886"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478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384309"/>
            <a:ext cx="5715000" cy="5078313"/>
          </a:xfrm>
          <a:prstGeom prst="rect">
            <a:avLst/>
          </a:prstGeom>
        </p:spPr>
        <p:txBody>
          <a:bodyPr wrap="square">
            <a:spAutoFit/>
          </a:bodyPr>
          <a:lstStyle/>
          <a:p>
            <a:r>
              <a:rPr lang="en-ZA" b="1" dirty="0"/>
              <a:t>“When will we also teach them what they are? </a:t>
            </a:r>
            <a:endParaRPr lang="en-ZA" dirty="0"/>
          </a:p>
          <a:p>
            <a:r>
              <a:rPr lang="en-ZA" b="1" dirty="0"/>
              <a:t>We should say to each of them: </a:t>
            </a:r>
            <a:endParaRPr lang="en-ZA" dirty="0"/>
          </a:p>
          <a:p>
            <a:r>
              <a:rPr lang="en-ZA" b="1" dirty="0"/>
              <a:t>Do you know what you are? </a:t>
            </a:r>
            <a:endParaRPr lang="en-ZA" dirty="0"/>
          </a:p>
          <a:p>
            <a:r>
              <a:rPr lang="en-ZA" b="1" dirty="0"/>
              <a:t>You are a marvel. You are unique. </a:t>
            </a:r>
            <a:endParaRPr lang="en-ZA" dirty="0"/>
          </a:p>
          <a:p>
            <a:r>
              <a:rPr lang="en-ZA" b="1" dirty="0"/>
              <a:t>In all the years that have passed, </a:t>
            </a:r>
            <a:endParaRPr lang="en-ZA" dirty="0"/>
          </a:p>
          <a:p>
            <a:r>
              <a:rPr lang="en-ZA" b="1" dirty="0"/>
              <a:t>there has never been another child like you. </a:t>
            </a:r>
            <a:endParaRPr lang="en-ZA" dirty="0"/>
          </a:p>
          <a:p>
            <a:r>
              <a:rPr lang="en-ZA" b="1" dirty="0"/>
              <a:t>Your legs, your arms, your clever fingers, </a:t>
            </a:r>
            <a:endParaRPr lang="en-ZA" dirty="0"/>
          </a:p>
          <a:p>
            <a:r>
              <a:rPr lang="en-ZA" b="1" dirty="0"/>
              <a:t>the way you move. </a:t>
            </a:r>
            <a:endParaRPr lang="en-ZA" dirty="0"/>
          </a:p>
          <a:p>
            <a:r>
              <a:rPr lang="en-ZA" b="1" dirty="0"/>
              <a:t>You may become a Shakespeare, </a:t>
            </a:r>
            <a:endParaRPr lang="en-ZA" dirty="0"/>
          </a:p>
          <a:p>
            <a:r>
              <a:rPr lang="en-ZA" b="1" dirty="0"/>
              <a:t>a Michelangelo, a Beethoven. </a:t>
            </a:r>
            <a:endParaRPr lang="en-ZA" dirty="0"/>
          </a:p>
          <a:p>
            <a:r>
              <a:rPr lang="en-ZA" b="1" dirty="0"/>
              <a:t>You have the capacity for anything. </a:t>
            </a:r>
            <a:endParaRPr lang="en-ZA" dirty="0"/>
          </a:p>
          <a:p>
            <a:r>
              <a:rPr lang="en-ZA" b="1" dirty="0"/>
              <a:t>Yes, you are a marvel. </a:t>
            </a:r>
            <a:endParaRPr lang="en-ZA" dirty="0"/>
          </a:p>
          <a:p>
            <a:r>
              <a:rPr lang="en-ZA" b="1" dirty="0"/>
              <a:t>And when you grow up, can you then harm </a:t>
            </a:r>
            <a:endParaRPr lang="en-ZA" dirty="0"/>
          </a:p>
          <a:p>
            <a:r>
              <a:rPr lang="en-ZA" b="1" dirty="0"/>
              <a:t>another who is, like you, a marvel? </a:t>
            </a:r>
            <a:endParaRPr lang="en-ZA" dirty="0"/>
          </a:p>
          <a:p>
            <a:r>
              <a:rPr lang="en-ZA" b="1" dirty="0"/>
              <a:t>You must work; we must all work, </a:t>
            </a:r>
            <a:endParaRPr lang="en-ZA" dirty="0"/>
          </a:p>
          <a:p>
            <a:r>
              <a:rPr lang="en-ZA" b="1" dirty="0"/>
              <a:t>to make the world worthy of its children.” </a:t>
            </a:r>
            <a:endParaRPr lang="en-ZA" b="1" dirty="0" smtClean="0"/>
          </a:p>
          <a:p>
            <a:endParaRPr lang="en-ZA" dirty="0"/>
          </a:p>
          <a:p>
            <a:r>
              <a:rPr lang="en-ZA" b="1" dirty="0"/>
              <a:t>Pablo Casals </a:t>
            </a:r>
            <a:endParaRPr lang="en-ZA"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664" y="2680325"/>
            <a:ext cx="2647950" cy="20491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967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740058"/>
            <a:ext cx="7924800" cy="1815882"/>
          </a:xfrm>
          <a:prstGeom prst="rect">
            <a:avLst/>
          </a:prstGeom>
          <a:noFill/>
        </p:spPr>
        <p:txBody>
          <a:bodyPr wrap="square" rtlCol="0">
            <a:spAutoFit/>
          </a:bodyPr>
          <a:lstStyle/>
          <a:p>
            <a:r>
              <a:rPr lang="en-ZA" sz="2800" dirty="0" smtClean="0"/>
              <a:t>What is resilience?</a:t>
            </a:r>
            <a:endParaRPr lang="en-ZA" sz="2800" dirty="0"/>
          </a:p>
          <a:p>
            <a:r>
              <a:rPr lang="en-ZA" sz="2800" b="0" i="0" u="none" strike="noStrike" baseline="0" dirty="0" smtClean="0">
                <a:solidFill>
                  <a:srgbClr val="000000"/>
                </a:solidFill>
                <a:latin typeface="Garamond"/>
              </a:rPr>
              <a:t>“Resilience is the </a:t>
            </a:r>
            <a:r>
              <a:rPr lang="en-ZA" sz="2800" b="0" i="0" u="none" strike="noStrike" baseline="0" dirty="0" smtClean="0">
                <a:solidFill>
                  <a:srgbClr val="D60093"/>
                </a:solidFill>
                <a:latin typeface="Garamond"/>
              </a:rPr>
              <a:t>human capacity </a:t>
            </a:r>
            <a:r>
              <a:rPr lang="en-ZA" sz="2800" b="0" i="0" u="none" strike="noStrike" baseline="0" dirty="0" smtClean="0">
                <a:solidFill>
                  <a:srgbClr val="000000"/>
                </a:solidFill>
                <a:latin typeface="Garamond"/>
              </a:rPr>
              <a:t>to face, overcome and be strengthened by or even transformed </a:t>
            </a:r>
          </a:p>
          <a:p>
            <a:r>
              <a:rPr lang="en-ZA" sz="2800" b="0" i="0" u="none" strike="noStrike" baseline="0" dirty="0" smtClean="0">
                <a:solidFill>
                  <a:srgbClr val="000000"/>
                </a:solidFill>
                <a:latin typeface="Garamond"/>
              </a:rPr>
              <a:t>by the adversities of life.”</a:t>
            </a:r>
            <a:endParaRPr lang="en-ZA" sz="2800" dirty="0"/>
          </a:p>
        </p:txBody>
      </p:sp>
      <p:pic>
        <p:nvPicPr>
          <p:cNvPr id="2050" name="Picture 2" descr="C:\Program Files (x86)\Microsoft Office\MEDIA\OFFICE14\Bullets\BD2130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54" y="3143501"/>
            <a:ext cx="221456" cy="221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mamadeon.files.wordpress.com/2011/04/happy-kids.jpg"/>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49031" y="2057400"/>
            <a:ext cx="3208338" cy="2229167"/>
          </a:xfrm>
          <a:prstGeom prst="rect">
            <a:avLst/>
          </a:prstGeom>
          <a:ln>
            <a:noFill/>
          </a:ln>
          <a:effectLst>
            <a:softEdge rad="112500"/>
          </a:effectLst>
        </p:spPr>
      </p:pic>
      <p:pic>
        <p:nvPicPr>
          <p:cNvPr id="11" name="Picture 2" descr="C:\Program Files (x86)\Microsoft Office\MEDIA\OFFICE14\Bullets\BD2130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87" y="740058"/>
            <a:ext cx="442913" cy="442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Program Files (x86)\Microsoft Office\MEDIA\OFFICE14\Bullets\BD2130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7" y="3946854"/>
            <a:ext cx="221456" cy="221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Program Files (x86)\Microsoft Office\MEDIA\OFFICE14\Bullets\BD2130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7" y="5105400"/>
            <a:ext cx="221456" cy="221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2810" y="3081837"/>
            <a:ext cx="4001590" cy="2800767"/>
          </a:xfrm>
          <a:prstGeom prst="rect">
            <a:avLst/>
          </a:prstGeom>
          <a:noFill/>
        </p:spPr>
        <p:txBody>
          <a:bodyPr wrap="square" rtlCol="0">
            <a:spAutoFit/>
          </a:bodyPr>
          <a:lstStyle/>
          <a:p>
            <a:r>
              <a:rPr lang="en-ZA" sz="1600" dirty="0" smtClean="0"/>
              <a:t>Everyone faces adversity, no one is exempt.</a:t>
            </a:r>
          </a:p>
          <a:p>
            <a:endParaRPr lang="en-ZA" sz="1600" dirty="0" smtClean="0"/>
          </a:p>
          <a:p>
            <a:r>
              <a:rPr lang="en-ZA" sz="1600" b="0" i="0" u="none" strike="noStrike" baseline="0" dirty="0" smtClean="0">
                <a:solidFill>
                  <a:srgbClr val="000000"/>
                </a:solidFill>
                <a:latin typeface="AdvTT5235d5a9"/>
              </a:rPr>
              <a:t>Globally, many children </a:t>
            </a:r>
            <a:r>
              <a:rPr lang="en-ZA" sz="1600" b="0" i="0" u="none" strike="noStrike" baseline="0" dirty="0" smtClean="0">
                <a:solidFill>
                  <a:srgbClr val="000000"/>
                </a:solidFill>
                <a:latin typeface="AdvTT5235d5a9+20"/>
              </a:rPr>
              <a:t>‘</a:t>
            </a:r>
            <a:r>
              <a:rPr lang="en-ZA" sz="1600" b="0" i="0" u="none" strike="noStrike" baseline="0" dirty="0" smtClean="0">
                <a:solidFill>
                  <a:srgbClr val="000000"/>
                </a:solidFill>
                <a:latin typeface="AdvTT5235d5a9"/>
              </a:rPr>
              <a:t>face adversity and the number of adversities</a:t>
            </a:r>
          </a:p>
          <a:p>
            <a:r>
              <a:rPr lang="en-ZA" sz="1600" b="0" i="0" u="none" strike="noStrike" baseline="0" dirty="0" smtClean="0">
                <a:solidFill>
                  <a:srgbClr val="000000"/>
                </a:solidFill>
                <a:latin typeface="AdvTT5235d5a9"/>
              </a:rPr>
              <a:t>they face appears to be increasing</a:t>
            </a:r>
            <a:r>
              <a:rPr lang="en-ZA" sz="1600" b="0" i="0" u="none" strike="noStrike" baseline="0" dirty="0" smtClean="0">
                <a:solidFill>
                  <a:srgbClr val="000000"/>
                </a:solidFill>
                <a:latin typeface="AdvTT5235d5a9+20"/>
              </a:rPr>
              <a:t>’ </a:t>
            </a:r>
            <a:r>
              <a:rPr lang="en-ZA" sz="1600" b="0" i="0" u="none" strike="noStrike" baseline="0" dirty="0" smtClean="0">
                <a:solidFill>
                  <a:srgbClr val="000000"/>
                </a:solidFill>
                <a:latin typeface="AdvTT5235d5a9"/>
              </a:rPr>
              <a:t>(</a:t>
            </a:r>
            <a:r>
              <a:rPr lang="en-ZA" sz="1600" b="0" i="0" u="none" strike="noStrike" baseline="0" dirty="0" smtClean="0">
                <a:solidFill>
                  <a:srgbClr val="0000FF"/>
                </a:solidFill>
                <a:latin typeface="AdvTT5235d5a9"/>
              </a:rPr>
              <a:t>Goldstein &amp; Brooks, 2013, p. 3</a:t>
            </a:r>
            <a:r>
              <a:rPr lang="en-ZA" sz="1600" b="0" i="0" u="none" strike="noStrike" baseline="0" dirty="0" smtClean="0">
                <a:solidFill>
                  <a:srgbClr val="000000"/>
                </a:solidFill>
                <a:latin typeface="AdvTT5235d5a9"/>
              </a:rPr>
              <a:t>).</a:t>
            </a:r>
          </a:p>
          <a:p>
            <a:endParaRPr lang="en-ZA" sz="1600" dirty="0">
              <a:solidFill>
                <a:srgbClr val="000000"/>
              </a:solidFill>
              <a:latin typeface="AdvTT5235d5a9"/>
            </a:endParaRPr>
          </a:p>
          <a:p>
            <a:r>
              <a:rPr lang="en-ZA" sz="1600" dirty="0"/>
              <a:t>The crises children face both </a:t>
            </a:r>
          </a:p>
          <a:p>
            <a:r>
              <a:rPr lang="en-ZA" sz="1600" dirty="0"/>
              <a:t>within their families and in their communities can overwhelm them.</a:t>
            </a:r>
          </a:p>
        </p:txBody>
      </p:sp>
    </p:spTree>
    <p:extLst>
      <p:ext uri="{BB962C8B-B14F-4D97-AF65-F5344CB8AC3E}">
        <p14:creationId xmlns:p14="http://schemas.microsoft.com/office/powerpoint/2010/main" val="1022048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384309"/>
            <a:ext cx="8382000" cy="10395153"/>
          </a:xfrm>
          <a:prstGeom prst="rect">
            <a:avLst/>
          </a:prstGeom>
        </p:spPr>
        <p:txBody>
          <a:bodyPr wrap="square">
            <a:spAutoFit/>
          </a:bodyPr>
          <a:lstStyle/>
          <a:p>
            <a:r>
              <a:rPr lang="en-ZA" dirty="0" smtClean="0"/>
              <a:t>References</a:t>
            </a:r>
          </a:p>
          <a:p>
            <a:endParaRPr lang="en-ZA" dirty="0"/>
          </a:p>
          <a:p>
            <a:pPr>
              <a:lnSpc>
                <a:spcPct val="115000"/>
              </a:lnSpc>
              <a:spcAft>
                <a:spcPts val="1000"/>
              </a:spcAft>
            </a:pPr>
            <a:r>
              <a:rPr lang="en-ZA" sz="1600" dirty="0">
                <a:latin typeface="Calibri"/>
                <a:ea typeface="Calibri"/>
                <a:cs typeface="Times New Roman"/>
              </a:rPr>
              <a:t>Cameron, C. A., </a:t>
            </a:r>
            <a:r>
              <a:rPr lang="en-ZA" sz="1600" dirty="0" err="1">
                <a:latin typeface="Calibri"/>
                <a:ea typeface="Calibri"/>
                <a:cs typeface="Times New Roman"/>
              </a:rPr>
              <a:t>Ungar</a:t>
            </a:r>
            <a:r>
              <a:rPr lang="en-ZA" sz="1600" dirty="0">
                <a:latin typeface="Calibri"/>
                <a:ea typeface="Calibri"/>
                <a:cs typeface="Times New Roman"/>
              </a:rPr>
              <a:t>, M., &amp; Liebenberg, L. (2007). Cultural Understandings of Resilience: Roots for Wings in the Development of Affective Resources of Resilience. </a:t>
            </a:r>
            <a:r>
              <a:rPr lang="en-ZA" sz="1600" i="1" dirty="0">
                <a:latin typeface="Calibri"/>
                <a:ea typeface="Calibri"/>
                <a:cs typeface="Times New Roman"/>
              </a:rPr>
              <a:t>Child and Adolescent Psychiatric Clinics of North America</a:t>
            </a:r>
            <a:r>
              <a:rPr lang="en-ZA" sz="1600" dirty="0">
                <a:latin typeface="Calibri"/>
                <a:ea typeface="Calibri"/>
                <a:cs typeface="Times New Roman"/>
              </a:rPr>
              <a:t>, 285-301</a:t>
            </a:r>
            <a:r>
              <a:rPr lang="en-ZA" sz="1600" dirty="0" smtClean="0">
                <a:latin typeface="Calibri"/>
                <a:ea typeface="Calibri"/>
                <a:cs typeface="Times New Roman"/>
              </a:rPr>
              <a:t>.</a:t>
            </a:r>
            <a:endParaRPr lang="en-ZA" sz="1600" dirty="0">
              <a:latin typeface="Calibri"/>
              <a:ea typeface="Calibri"/>
              <a:cs typeface="Times New Roman"/>
            </a:endParaRPr>
          </a:p>
          <a:p>
            <a:pPr>
              <a:lnSpc>
                <a:spcPct val="115000"/>
              </a:lnSpc>
              <a:spcAft>
                <a:spcPts val="1000"/>
              </a:spcAft>
            </a:pPr>
            <a:r>
              <a:rPr lang="en-ZA" sz="1600" dirty="0">
                <a:latin typeface="Calibri"/>
                <a:ea typeface="Calibri"/>
                <a:cs typeface="Times New Roman"/>
              </a:rPr>
              <a:t>Donald, D., Lazarus, S. &amp; </a:t>
            </a:r>
            <a:r>
              <a:rPr lang="en-ZA" sz="1600" dirty="0" err="1">
                <a:latin typeface="Calibri"/>
                <a:ea typeface="Calibri"/>
                <a:cs typeface="Times New Roman"/>
              </a:rPr>
              <a:t>Lolwana</a:t>
            </a:r>
            <a:r>
              <a:rPr lang="en-ZA" sz="1600" dirty="0">
                <a:latin typeface="Calibri"/>
                <a:ea typeface="Calibri"/>
                <a:cs typeface="Times New Roman"/>
              </a:rPr>
              <a:t>, P. (2010</a:t>
            </a:r>
            <a:r>
              <a:rPr lang="en-ZA" sz="1600" i="1" dirty="0">
                <a:latin typeface="Calibri"/>
                <a:ea typeface="Calibri"/>
                <a:cs typeface="Times New Roman"/>
              </a:rPr>
              <a:t>).  Educational Psychology in Social Context.</a:t>
            </a:r>
            <a:r>
              <a:rPr lang="en-ZA" sz="1600" dirty="0">
                <a:latin typeface="Calibri"/>
                <a:ea typeface="Calibri"/>
                <a:cs typeface="Times New Roman"/>
              </a:rPr>
              <a:t> (4</a:t>
            </a:r>
            <a:r>
              <a:rPr lang="en-ZA" sz="1600" baseline="30000" dirty="0">
                <a:latin typeface="Calibri"/>
                <a:ea typeface="Calibri"/>
                <a:cs typeface="Times New Roman"/>
              </a:rPr>
              <a:t>th</a:t>
            </a:r>
            <a:r>
              <a:rPr lang="en-ZA" sz="1600" dirty="0">
                <a:latin typeface="Calibri"/>
                <a:ea typeface="Calibri"/>
                <a:cs typeface="Times New Roman"/>
              </a:rPr>
              <a:t> edition). Cape town: Oxford University Press</a:t>
            </a:r>
            <a:r>
              <a:rPr lang="en-ZA" sz="1600" dirty="0" smtClean="0">
                <a:latin typeface="Calibri"/>
                <a:ea typeface="Calibri"/>
                <a:cs typeface="Times New Roman"/>
              </a:rPr>
              <a:t>.</a:t>
            </a:r>
          </a:p>
          <a:p>
            <a:pPr>
              <a:lnSpc>
                <a:spcPct val="115000"/>
              </a:lnSpc>
              <a:spcAft>
                <a:spcPts val="1000"/>
              </a:spcAft>
            </a:pPr>
            <a:r>
              <a:rPr lang="en-ZA" sz="1600" dirty="0">
                <a:latin typeface="Calibri"/>
                <a:ea typeface="Calibri"/>
                <a:cs typeface="Times New Roman"/>
              </a:rPr>
              <a:t>Ebersöhn, L. (2008). Children's Resilience as Assets for Safe Schools. </a:t>
            </a:r>
            <a:r>
              <a:rPr lang="en-ZA" sz="1600" i="1" dirty="0">
                <a:latin typeface="Calibri"/>
                <a:ea typeface="Calibri"/>
                <a:cs typeface="Times New Roman"/>
              </a:rPr>
              <a:t>Journal of Psychology in Africa 18(1)</a:t>
            </a:r>
            <a:r>
              <a:rPr lang="en-ZA" sz="1600" dirty="0">
                <a:latin typeface="Calibri"/>
                <a:ea typeface="Calibri"/>
                <a:cs typeface="Times New Roman"/>
              </a:rPr>
              <a:t>, 11-18.</a:t>
            </a:r>
          </a:p>
          <a:p>
            <a:pPr>
              <a:lnSpc>
                <a:spcPct val="115000"/>
              </a:lnSpc>
              <a:spcAft>
                <a:spcPts val="1000"/>
              </a:spcAft>
            </a:pPr>
            <a:r>
              <a:rPr lang="en-ZA" sz="1600" dirty="0">
                <a:latin typeface="Calibri"/>
                <a:ea typeface="Calibri"/>
                <a:cs typeface="Times New Roman"/>
              </a:rPr>
              <a:t>Seligman, M. E., &amp; </a:t>
            </a:r>
            <a:r>
              <a:rPr lang="en-ZA" sz="1600" dirty="0" err="1">
                <a:latin typeface="Calibri"/>
                <a:ea typeface="Calibri"/>
                <a:cs typeface="Times New Roman"/>
              </a:rPr>
              <a:t>Csikszentmihayli</a:t>
            </a:r>
            <a:r>
              <a:rPr lang="en-ZA" sz="1600" dirty="0">
                <a:latin typeface="Calibri"/>
                <a:ea typeface="Calibri"/>
                <a:cs typeface="Times New Roman"/>
              </a:rPr>
              <a:t>, M. (2000). Positive Psychology: An </a:t>
            </a:r>
            <a:r>
              <a:rPr lang="en-ZA" sz="1600" dirty="0" err="1">
                <a:latin typeface="Calibri"/>
                <a:ea typeface="Calibri"/>
                <a:cs typeface="Times New Roman"/>
              </a:rPr>
              <a:t>Introuction</a:t>
            </a:r>
            <a:r>
              <a:rPr lang="en-ZA" sz="1600" dirty="0">
                <a:latin typeface="Calibri"/>
                <a:ea typeface="Calibri"/>
                <a:cs typeface="Times New Roman"/>
              </a:rPr>
              <a:t>. </a:t>
            </a:r>
            <a:r>
              <a:rPr lang="en-ZA" sz="1600" i="1" dirty="0">
                <a:latin typeface="Calibri"/>
                <a:ea typeface="Calibri"/>
                <a:cs typeface="Times New Roman"/>
              </a:rPr>
              <a:t>American Psychologist, 55(1)</a:t>
            </a:r>
            <a:r>
              <a:rPr lang="en-ZA" sz="1600" dirty="0">
                <a:latin typeface="Calibri"/>
                <a:ea typeface="Calibri"/>
                <a:cs typeface="Times New Roman"/>
              </a:rPr>
              <a:t>, 5-14.</a:t>
            </a:r>
          </a:p>
          <a:p>
            <a:pPr>
              <a:lnSpc>
                <a:spcPct val="115000"/>
              </a:lnSpc>
              <a:spcAft>
                <a:spcPts val="1000"/>
              </a:spcAft>
            </a:pPr>
            <a:r>
              <a:rPr lang="en-ZA" sz="1600" dirty="0" err="1">
                <a:latin typeface="Calibri"/>
                <a:ea typeface="Calibri"/>
                <a:cs typeface="Times New Roman"/>
              </a:rPr>
              <a:t>Ungar</a:t>
            </a:r>
            <a:r>
              <a:rPr lang="en-ZA" sz="1600" dirty="0">
                <a:latin typeface="Calibri"/>
                <a:ea typeface="Calibri"/>
                <a:cs typeface="Times New Roman"/>
              </a:rPr>
              <a:t>, M. (2015). Resilience and culture: The diversity of protective processes and positive adaptation. In </a:t>
            </a:r>
            <a:r>
              <a:rPr lang="en-ZA" sz="1600" dirty="0" err="1">
                <a:latin typeface="Calibri"/>
                <a:ea typeface="Calibri"/>
                <a:cs typeface="Times New Roman"/>
              </a:rPr>
              <a:t>L.Theron</a:t>
            </a:r>
            <a:r>
              <a:rPr lang="en-ZA" sz="1600" dirty="0">
                <a:latin typeface="Calibri"/>
                <a:ea typeface="Calibri"/>
                <a:cs typeface="Times New Roman"/>
              </a:rPr>
              <a:t>, L. Liebenberg, &amp; M. </a:t>
            </a:r>
            <a:r>
              <a:rPr lang="en-ZA" sz="1600" dirty="0" err="1">
                <a:latin typeface="Calibri"/>
                <a:ea typeface="Calibri"/>
                <a:cs typeface="Times New Roman"/>
              </a:rPr>
              <a:t>Ungar</a:t>
            </a:r>
            <a:r>
              <a:rPr lang="en-ZA" sz="1600" dirty="0">
                <a:latin typeface="Calibri"/>
                <a:ea typeface="Calibri"/>
                <a:cs typeface="Times New Roman"/>
              </a:rPr>
              <a:t> (Eds.), </a:t>
            </a:r>
            <a:r>
              <a:rPr lang="en-ZA" sz="1600" i="1" dirty="0">
                <a:latin typeface="Calibri"/>
                <a:ea typeface="Calibri"/>
                <a:cs typeface="Times New Roman"/>
              </a:rPr>
              <a:t>Youth resilience and culture: Commonalities and complexities</a:t>
            </a:r>
            <a:r>
              <a:rPr lang="en-ZA" sz="1600" dirty="0">
                <a:latin typeface="Calibri"/>
                <a:ea typeface="Calibri"/>
                <a:cs typeface="Times New Roman"/>
              </a:rPr>
              <a:t> (pp. 37</a:t>
            </a:r>
            <a:r>
              <a:rPr lang="en-US" sz="1600" dirty="0">
                <a:latin typeface="Calibri"/>
                <a:ea typeface="Calibri"/>
                <a:cs typeface="Times New Roman"/>
              </a:rPr>
              <a:t>–</a:t>
            </a:r>
            <a:r>
              <a:rPr lang="en-ZA" sz="1600" dirty="0">
                <a:latin typeface="Calibri"/>
                <a:ea typeface="Calibri"/>
                <a:cs typeface="Times New Roman"/>
              </a:rPr>
              <a:t>48). Dordrecht, The Netherlands: Springer.</a:t>
            </a:r>
          </a:p>
          <a:p>
            <a:pPr>
              <a:lnSpc>
                <a:spcPct val="115000"/>
              </a:lnSpc>
              <a:spcAft>
                <a:spcPts val="1000"/>
              </a:spcAft>
            </a:pPr>
            <a:endParaRPr lang="en-ZA" dirty="0">
              <a:latin typeface="Calibri"/>
              <a:ea typeface="Calibri"/>
              <a:cs typeface="Times New Roman"/>
            </a:endParaRPr>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smtClean="0"/>
          </a:p>
          <a:p>
            <a:endParaRPr lang="en-ZA" dirty="0"/>
          </a:p>
        </p:txBody>
      </p:sp>
    </p:spTree>
    <p:extLst>
      <p:ext uri="{BB962C8B-B14F-4D97-AF65-F5344CB8AC3E}">
        <p14:creationId xmlns:p14="http://schemas.microsoft.com/office/powerpoint/2010/main" val="4242600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1" y="990600"/>
            <a:ext cx="5486400" cy="2031325"/>
          </a:xfrm>
          <a:prstGeom prst="rect">
            <a:avLst/>
          </a:prstGeom>
        </p:spPr>
        <p:txBody>
          <a:bodyPr wrap="square">
            <a:spAutoFit/>
          </a:bodyPr>
          <a:lstStyle/>
          <a:p>
            <a:pPr marL="285750" indent="-285750">
              <a:buClr>
                <a:srgbClr val="FF33CC"/>
              </a:buClr>
              <a:buFont typeface="Wingdings" panose="05000000000000000000" pitchFamily="2" charset="2"/>
              <a:buChar char="v"/>
            </a:pPr>
            <a:r>
              <a:rPr lang="en-ZA" dirty="0">
                <a:solidFill>
                  <a:srgbClr val="000000"/>
                </a:solidFill>
                <a:latin typeface="Garamond"/>
              </a:rPr>
              <a:t>How do we </a:t>
            </a:r>
            <a:r>
              <a:rPr lang="en-ZA" b="1" dirty="0">
                <a:solidFill>
                  <a:srgbClr val="D60093"/>
                </a:solidFill>
                <a:latin typeface="Garamond"/>
              </a:rPr>
              <a:t>teach children to enjoy learning and really love school? </a:t>
            </a:r>
            <a:endParaRPr lang="en-ZA" b="1" dirty="0" smtClean="0">
              <a:solidFill>
                <a:srgbClr val="D60093"/>
              </a:solidFill>
              <a:latin typeface="Garamond"/>
            </a:endParaRPr>
          </a:p>
          <a:p>
            <a:pPr marL="285750" indent="-285750">
              <a:buClr>
                <a:srgbClr val="FF33CC"/>
              </a:buClr>
              <a:buFont typeface="Wingdings" panose="05000000000000000000" pitchFamily="2" charset="2"/>
              <a:buChar char="v"/>
            </a:pPr>
            <a:r>
              <a:rPr lang="en-ZA" dirty="0" smtClean="0">
                <a:solidFill>
                  <a:srgbClr val="000000"/>
                </a:solidFill>
                <a:latin typeface="Garamond"/>
              </a:rPr>
              <a:t>How </a:t>
            </a:r>
            <a:r>
              <a:rPr lang="en-ZA" dirty="0">
                <a:solidFill>
                  <a:srgbClr val="000000"/>
                </a:solidFill>
                <a:latin typeface="Garamond"/>
              </a:rPr>
              <a:t>do we </a:t>
            </a:r>
            <a:r>
              <a:rPr lang="en-ZA" b="1" dirty="0">
                <a:solidFill>
                  <a:srgbClr val="D60093"/>
                </a:solidFill>
                <a:latin typeface="Garamond"/>
              </a:rPr>
              <a:t>engage children in the learning </a:t>
            </a:r>
            <a:r>
              <a:rPr lang="en-ZA" b="1" dirty="0" smtClean="0">
                <a:solidFill>
                  <a:srgbClr val="D60093"/>
                </a:solidFill>
                <a:latin typeface="Garamond"/>
              </a:rPr>
              <a:t>process? </a:t>
            </a:r>
          </a:p>
          <a:p>
            <a:pPr marL="285750" indent="-285750">
              <a:buClr>
                <a:srgbClr val="FF33CC"/>
              </a:buClr>
              <a:buFont typeface="Wingdings" panose="05000000000000000000" pitchFamily="2" charset="2"/>
              <a:buChar char="v"/>
            </a:pPr>
            <a:r>
              <a:rPr lang="en-ZA" dirty="0" smtClean="0">
                <a:solidFill>
                  <a:srgbClr val="000000"/>
                </a:solidFill>
                <a:latin typeface="Garamond"/>
              </a:rPr>
              <a:t>How </a:t>
            </a:r>
            <a:r>
              <a:rPr lang="en-ZA" dirty="0">
                <a:solidFill>
                  <a:srgbClr val="000000"/>
                </a:solidFill>
                <a:latin typeface="Garamond"/>
              </a:rPr>
              <a:t>do we as parents and educators </a:t>
            </a:r>
            <a:r>
              <a:rPr lang="en-ZA" dirty="0" smtClean="0">
                <a:solidFill>
                  <a:srgbClr val="000000"/>
                </a:solidFill>
                <a:latin typeface="Garamond"/>
              </a:rPr>
              <a:t>instil </a:t>
            </a:r>
            <a:r>
              <a:rPr lang="en-ZA" b="1" dirty="0">
                <a:solidFill>
                  <a:srgbClr val="D60093"/>
                </a:solidFill>
                <a:latin typeface="Garamond"/>
              </a:rPr>
              <a:t>good self-esteem</a:t>
            </a:r>
            <a:r>
              <a:rPr lang="en-ZA" dirty="0">
                <a:solidFill>
                  <a:srgbClr val="000000"/>
                </a:solidFill>
                <a:latin typeface="Garamond"/>
              </a:rPr>
              <a:t> in our young people? </a:t>
            </a:r>
            <a:endParaRPr lang="en-ZA" dirty="0" smtClean="0">
              <a:solidFill>
                <a:srgbClr val="000000"/>
              </a:solidFill>
              <a:latin typeface="Garamond"/>
            </a:endParaRPr>
          </a:p>
          <a:p>
            <a:pPr marL="285750" indent="-285750">
              <a:buClr>
                <a:srgbClr val="FF33CC"/>
              </a:buClr>
              <a:buFont typeface="Wingdings" panose="05000000000000000000" pitchFamily="2" charset="2"/>
              <a:buChar char="v"/>
            </a:pPr>
            <a:r>
              <a:rPr lang="en-ZA" dirty="0" smtClean="0">
                <a:solidFill>
                  <a:srgbClr val="000000"/>
                </a:solidFill>
                <a:latin typeface="Garamond"/>
              </a:rPr>
              <a:t>How do we raise children </a:t>
            </a:r>
            <a:r>
              <a:rPr lang="en-ZA" b="1" dirty="0" smtClean="0">
                <a:solidFill>
                  <a:srgbClr val="D60093"/>
                </a:solidFill>
                <a:latin typeface="Garamond"/>
              </a:rPr>
              <a:t>who not only survive but thrive?</a:t>
            </a:r>
          </a:p>
        </p:txBody>
      </p:sp>
      <p:sp>
        <p:nvSpPr>
          <p:cNvPr id="3" name="Rectangle 2"/>
          <p:cNvSpPr/>
          <p:nvPr/>
        </p:nvSpPr>
        <p:spPr>
          <a:xfrm>
            <a:off x="341812" y="4127861"/>
            <a:ext cx="4581797" cy="1200329"/>
          </a:xfrm>
          <a:prstGeom prst="rect">
            <a:avLst/>
          </a:prstGeom>
        </p:spPr>
        <p:txBody>
          <a:bodyPr wrap="square">
            <a:spAutoFit/>
          </a:bodyPr>
          <a:lstStyle/>
          <a:p>
            <a:r>
              <a:rPr lang="en-ZA" dirty="0"/>
              <a:t>W</a:t>
            </a:r>
            <a:r>
              <a:rPr lang="en-ZA" dirty="0" smtClean="0"/>
              <a:t>e  need to teach </a:t>
            </a:r>
            <a:r>
              <a:rPr lang="en-ZA" dirty="0"/>
              <a:t>our infants, toddlers, </a:t>
            </a:r>
            <a:r>
              <a:rPr lang="en-ZA" dirty="0" smtClean="0"/>
              <a:t>            pre-schoolers, primary school learners and adolescents to </a:t>
            </a:r>
            <a:r>
              <a:rPr lang="en-ZA" dirty="0"/>
              <a:t>be </a:t>
            </a:r>
            <a:r>
              <a:rPr lang="en-ZA" dirty="0">
                <a:solidFill>
                  <a:srgbClr val="0000FF"/>
                </a:solidFill>
              </a:rPr>
              <a:t>resilient</a:t>
            </a:r>
            <a:r>
              <a:rPr lang="en-ZA" dirty="0"/>
              <a:t> and have a </a:t>
            </a:r>
            <a:r>
              <a:rPr lang="en-ZA" dirty="0">
                <a:solidFill>
                  <a:srgbClr val="0000FF"/>
                </a:solidFill>
              </a:rPr>
              <a:t>growth </a:t>
            </a:r>
            <a:r>
              <a:rPr lang="en-ZA" dirty="0" smtClean="0">
                <a:solidFill>
                  <a:srgbClr val="0000FF"/>
                </a:solidFill>
              </a:rPr>
              <a:t>mind-set. </a:t>
            </a:r>
            <a:endParaRPr lang="en-ZA" dirty="0">
              <a:solidFill>
                <a:srgbClr val="0000FF"/>
              </a:solidFill>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952" t="33257" b="36543"/>
          <a:stretch/>
        </p:blipFill>
        <p:spPr bwMode="auto">
          <a:xfrm>
            <a:off x="5181600" y="2438400"/>
            <a:ext cx="3467951" cy="31143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173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0114" y="585810"/>
            <a:ext cx="7783286" cy="6186309"/>
          </a:xfrm>
          <a:prstGeom prst="rect">
            <a:avLst/>
          </a:prstGeom>
        </p:spPr>
        <p:txBody>
          <a:bodyPr wrap="square">
            <a:spAutoFit/>
          </a:bodyPr>
          <a:lstStyle/>
          <a:p>
            <a:pPr marL="285750" indent="-285750" algn="ctr">
              <a:buClr>
                <a:srgbClr val="0000FF"/>
              </a:buClr>
              <a:buFont typeface="Wingdings" panose="05000000000000000000" pitchFamily="2" charset="2"/>
              <a:buChar char="§"/>
            </a:pPr>
            <a:r>
              <a:rPr lang="en-ZA" sz="1600" dirty="0" smtClean="0"/>
              <a:t>We </a:t>
            </a:r>
            <a:r>
              <a:rPr lang="en-ZA" sz="1600" dirty="0"/>
              <a:t>are born with the capacity </a:t>
            </a:r>
            <a:r>
              <a:rPr lang="en-ZA" sz="1600" dirty="0" smtClean="0"/>
              <a:t>for resilience</a:t>
            </a:r>
            <a:r>
              <a:rPr lang="en-ZA" sz="1600" dirty="0"/>
              <a:t>. </a:t>
            </a:r>
            <a:endParaRPr lang="en-ZA" sz="1600" dirty="0" smtClean="0"/>
          </a:p>
          <a:p>
            <a:pPr marL="285750" indent="-285750" algn="ctr">
              <a:buClr>
                <a:srgbClr val="0000FF"/>
              </a:buClr>
              <a:buFont typeface="Wingdings" panose="05000000000000000000" pitchFamily="2" charset="2"/>
              <a:buChar char="§"/>
            </a:pPr>
            <a:r>
              <a:rPr lang="en-ZA" sz="1600" dirty="0" smtClean="0"/>
              <a:t>But </a:t>
            </a:r>
            <a:r>
              <a:rPr lang="en-ZA" sz="1600" dirty="0"/>
              <a:t>resilience is not </a:t>
            </a:r>
            <a:r>
              <a:rPr lang="en-ZA" sz="1600" dirty="0" smtClean="0"/>
              <a:t>something we </a:t>
            </a:r>
            <a:r>
              <a:rPr lang="en-ZA" sz="1600" dirty="0"/>
              <a:t>have or don’t have. </a:t>
            </a:r>
            <a:endParaRPr lang="en-ZA" sz="1600" dirty="0" smtClean="0"/>
          </a:p>
          <a:p>
            <a:pPr marL="285750" indent="-285750" algn="ctr">
              <a:buClr>
                <a:srgbClr val="0000FF"/>
              </a:buClr>
              <a:buFont typeface="Wingdings" panose="05000000000000000000" pitchFamily="2" charset="2"/>
              <a:buChar char="§"/>
            </a:pPr>
            <a:r>
              <a:rPr lang="en-ZA" sz="1600" dirty="0" smtClean="0"/>
              <a:t>We </a:t>
            </a:r>
            <a:r>
              <a:rPr lang="en-ZA" sz="1600" dirty="0"/>
              <a:t>work on </a:t>
            </a:r>
            <a:r>
              <a:rPr lang="en-ZA" sz="1600" dirty="0" smtClean="0"/>
              <a:t>it throughout </a:t>
            </a:r>
            <a:r>
              <a:rPr lang="en-ZA" sz="1600" dirty="0"/>
              <a:t>our lives. </a:t>
            </a:r>
            <a:endParaRPr lang="en-ZA" sz="1600" dirty="0" smtClean="0"/>
          </a:p>
          <a:p>
            <a:pPr marL="285750" indent="-285750" algn="ctr">
              <a:buClr>
                <a:srgbClr val="0000FF"/>
              </a:buClr>
              <a:buFont typeface="Wingdings" panose="05000000000000000000" pitchFamily="2" charset="2"/>
              <a:buChar char="§"/>
            </a:pPr>
            <a:r>
              <a:rPr lang="en-ZA" sz="1600" dirty="0" smtClean="0"/>
              <a:t>And </a:t>
            </a:r>
            <a:r>
              <a:rPr lang="en-ZA" sz="1600" dirty="0"/>
              <a:t>we need </a:t>
            </a:r>
            <a:r>
              <a:rPr lang="en-ZA" sz="1600" dirty="0" smtClean="0"/>
              <a:t>to start </a:t>
            </a:r>
            <a:r>
              <a:rPr lang="en-ZA" sz="1600" dirty="0"/>
              <a:t>as early as possible. </a:t>
            </a:r>
            <a:endParaRPr lang="en-ZA" sz="1600" dirty="0" smtClean="0"/>
          </a:p>
          <a:p>
            <a:pPr marL="285750" indent="-285750" algn="ctr">
              <a:buClr>
                <a:srgbClr val="0000FF"/>
              </a:buClr>
              <a:buFont typeface="Wingdings" panose="05000000000000000000" pitchFamily="2" charset="2"/>
              <a:buChar char="§"/>
            </a:pPr>
            <a:r>
              <a:rPr lang="en-ZA" sz="1600" dirty="0" smtClean="0"/>
              <a:t>Parents </a:t>
            </a:r>
            <a:r>
              <a:rPr lang="en-ZA" sz="1600" dirty="0"/>
              <a:t>are </a:t>
            </a:r>
            <a:r>
              <a:rPr lang="en-ZA" sz="1600" dirty="0" smtClean="0"/>
              <a:t>the most </a:t>
            </a:r>
            <a:r>
              <a:rPr lang="en-ZA" sz="1600" dirty="0"/>
              <a:t>important people to help build</a:t>
            </a:r>
          </a:p>
          <a:p>
            <a:pPr algn="ctr">
              <a:buClr>
                <a:srgbClr val="0000FF"/>
              </a:buClr>
            </a:pPr>
            <a:r>
              <a:rPr lang="en-ZA" sz="1600" dirty="0"/>
              <a:t>their children’s resilience.</a:t>
            </a:r>
          </a:p>
          <a:p>
            <a:pPr marL="285750" indent="-285750" algn="ctr">
              <a:buClr>
                <a:srgbClr val="0000FF"/>
              </a:buClr>
              <a:buFont typeface="Wingdings" panose="05000000000000000000" pitchFamily="2" charset="2"/>
              <a:buChar char="§"/>
            </a:pPr>
            <a:r>
              <a:rPr lang="en-ZA" sz="1600" dirty="0"/>
              <a:t>Children learn a lot by watching </a:t>
            </a:r>
            <a:r>
              <a:rPr lang="en-ZA" sz="1600" dirty="0" smtClean="0"/>
              <a:t>their parents</a:t>
            </a:r>
            <a:r>
              <a:rPr lang="en-ZA" sz="1600" dirty="0"/>
              <a:t>. </a:t>
            </a:r>
            <a:endParaRPr lang="en-ZA" sz="1600" dirty="0" smtClean="0"/>
          </a:p>
          <a:p>
            <a:pPr marL="285750" indent="-285750" algn="ctr">
              <a:buClr>
                <a:srgbClr val="0000FF"/>
              </a:buClr>
              <a:buFont typeface="Wingdings" panose="05000000000000000000" pitchFamily="2" charset="2"/>
              <a:buChar char="§"/>
            </a:pPr>
            <a:r>
              <a:rPr lang="en-ZA" sz="1600" dirty="0" smtClean="0"/>
              <a:t>When </a:t>
            </a:r>
            <a:r>
              <a:rPr lang="en-ZA" sz="1600" dirty="0"/>
              <a:t>parents cope well </a:t>
            </a:r>
            <a:r>
              <a:rPr lang="en-ZA" sz="1600" dirty="0" smtClean="0"/>
              <a:t>with everyday </a:t>
            </a:r>
            <a:r>
              <a:rPr lang="en-ZA" sz="1600" dirty="0"/>
              <a:t>stress, they </a:t>
            </a:r>
            <a:endParaRPr lang="en-ZA" sz="1600" dirty="0" smtClean="0"/>
          </a:p>
          <a:p>
            <a:pPr algn="ctr">
              <a:buClr>
                <a:srgbClr val="0000FF"/>
              </a:buClr>
            </a:pPr>
            <a:r>
              <a:rPr lang="en-ZA" sz="1600" dirty="0" smtClean="0"/>
              <a:t>are showing their children </a:t>
            </a:r>
            <a:r>
              <a:rPr lang="en-ZA" sz="1600" dirty="0"/>
              <a:t>how to do the same.</a:t>
            </a:r>
            <a:endParaRPr lang="en-ZA" sz="1600" dirty="0" smtClean="0"/>
          </a:p>
          <a:p>
            <a:endParaRPr lang="en-ZA" dirty="0" smtClean="0"/>
          </a:p>
          <a:p>
            <a:endParaRPr lang="en-ZA" dirty="0"/>
          </a:p>
          <a:p>
            <a:endParaRPr lang="en-ZA" dirty="0" smtClean="0"/>
          </a:p>
          <a:p>
            <a:endParaRPr lang="en-ZA" dirty="0"/>
          </a:p>
          <a:p>
            <a:endParaRPr lang="en-ZA" dirty="0" smtClean="0"/>
          </a:p>
          <a:p>
            <a:pPr marL="285750" indent="-285750">
              <a:buClr>
                <a:srgbClr val="0000FF"/>
              </a:buClr>
              <a:buFont typeface="Wingdings" panose="05000000000000000000" pitchFamily="2" charset="2"/>
              <a:buChar char="§"/>
            </a:pPr>
            <a:endParaRPr lang="en-ZA" dirty="0" smtClean="0"/>
          </a:p>
          <a:p>
            <a:pPr marL="285750" indent="-285750">
              <a:buClr>
                <a:srgbClr val="0000FF"/>
              </a:buClr>
              <a:buFont typeface="Wingdings" panose="05000000000000000000" pitchFamily="2" charset="2"/>
              <a:buChar char="§"/>
            </a:pPr>
            <a:endParaRPr lang="en-ZA" dirty="0"/>
          </a:p>
          <a:p>
            <a:pPr marL="285750" indent="-285750" algn="ctr">
              <a:buClr>
                <a:srgbClr val="0000FF"/>
              </a:buClr>
              <a:buFont typeface="Wingdings" panose="05000000000000000000" pitchFamily="2" charset="2"/>
              <a:buChar char="§"/>
            </a:pPr>
            <a:endParaRPr lang="en-ZA" dirty="0" smtClean="0"/>
          </a:p>
          <a:p>
            <a:pPr marL="285750" indent="-285750" algn="ctr">
              <a:buClr>
                <a:srgbClr val="0000FF"/>
              </a:buClr>
              <a:buFont typeface="Wingdings" panose="05000000000000000000" pitchFamily="2" charset="2"/>
              <a:buChar char="§"/>
            </a:pPr>
            <a:endParaRPr lang="en-ZA" dirty="0"/>
          </a:p>
          <a:p>
            <a:pPr marL="285750" indent="-285750" algn="ctr">
              <a:buClr>
                <a:srgbClr val="0000FF"/>
              </a:buClr>
              <a:buFont typeface="Wingdings" panose="05000000000000000000" pitchFamily="2" charset="2"/>
              <a:buChar char="§"/>
            </a:pPr>
            <a:r>
              <a:rPr lang="en-ZA" dirty="0" smtClean="0"/>
              <a:t>Resilience </a:t>
            </a:r>
            <a:r>
              <a:rPr lang="en-ZA" dirty="0"/>
              <a:t>is the ability to steer through</a:t>
            </a:r>
          </a:p>
          <a:p>
            <a:pPr algn="ctr"/>
            <a:r>
              <a:rPr lang="en-ZA" dirty="0"/>
              <a:t>serious life challenges and find ways to</a:t>
            </a:r>
          </a:p>
          <a:p>
            <a:pPr algn="ctr"/>
            <a:r>
              <a:rPr lang="en-ZA" dirty="0"/>
              <a:t>bounce </a:t>
            </a:r>
            <a:r>
              <a:rPr lang="en-ZA" dirty="0" smtClean="0"/>
              <a:t>forward </a:t>
            </a:r>
            <a:r>
              <a:rPr lang="en-ZA" dirty="0"/>
              <a:t>and to thrive.</a:t>
            </a:r>
          </a:p>
          <a:p>
            <a:endParaRPr lang="en-ZA" dirty="0"/>
          </a:p>
          <a:p>
            <a:endParaRPr lang="en-ZA" dirty="0"/>
          </a:p>
        </p:txBody>
      </p:sp>
      <p:pic>
        <p:nvPicPr>
          <p:cNvPr id="2050" name="Picture 2"/>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299457" y="2743200"/>
            <a:ext cx="2514600" cy="251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83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47800" y="381000"/>
            <a:ext cx="5943600" cy="954107"/>
          </a:xfrm>
          <a:prstGeom prst="rect">
            <a:avLst/>
          </a:prstGeom>
        </p:spPr>
        <p:txBody>
          <a:bodyPr wrap="square">
            <a:spAutoFit/>
          </a:bodyPr>
          <a:lstStyle/>
          <a:p>
            <a:pPr algn="ctr"/>
            <a:r>
              <a:rPr lang="en-ZA" sz="2800" b="1" dirty="0">
                <a:solidFill>
                  <a:srgbClr val="00DC8F"/>
                </a:solidFill>
                <a:latin typeface="FranklinGothic-Book"/>
              </a:rPr>
              <a:t>What Do We Need to Know to Build Resilience?</a:t>
            </a:r>
            <a:endParaRPr lang="en-ZA" sz="2800" b="1" dirty="0"/>
          </a:p>
        </p:txBody>
      </p:sp>
      <p:sp>
        <p:nvSpPr>
          <p:cNvPr id="4" name="Rectangle 3"/>
          <p:cNvSpPr/>
          <p:nvPr/>
        </p:nvSpPr>
        <p:spPr>
          <a:xfrm>
            <a:off x="456110" y="1447800"/>
            <a:ext cx="8229600" cy="369332"/>
          </a:xfrm>
          <a:prstGeom prst="rect">
            <a:avLst/>
          </a:prstGeom>
        </p:spPr>
        <p:txBody>
          <a:bodyPr wrap="square">
            <a:spAutoFit/>
          </a:bodyPr>
          <a:lstStyle/>
          <a:p>
            <a:r>
              <a:rPr lang="en-ZA" dirty="0"/>
              <a:t>We need both  </a:t>
            </a:r>
            <a:r>
              <a:rPr lang="en-ZA" dirty="0">
                <a:solidFill>
                  <a:srgbClr val="FF33CC"/>
                </a:solidFill>
              </a:rPr>
              <a:t>inner strengths </a:t>
            </a:r>
            <a:r>
              <a:rPr lang="en-ZA" dirty="0" smtClean="0"/>
              <a:t>and outside </a:t>
            </a:r>
            <a:r>
              <a:rPr lang="en-ZA" dirty="0"/>
              <a:t>supports </a:t>
            </a:r>
            <a:r>
              <a:rPr lang="en-ZA" dirty="0" smtClean="0"/>
              <a:t>to </a:t>
            </a:r>
            <a:r>
              <a:rPr lang="en-ZA" dirty="0"/>
              <a:t>build our resilience.</a:t>
            </a:r>
          </a:p>
        </p:txBody>
      </p:sp>
      <p:sp>
        <p:nvSpPr>
          <p:cNvPr id="5" name="Rectangle 4"/>
          <p:cNvSpPr/>
          <p:nvPr/>
        </p:nvSpPr>
        <p:spPr>
          <a:xfrm>
            <a:off x="456110" y="2129118"/>
            <a:ext cx="4572000" cy="3970318"/>
          </a:xfrm>
          <a:prstGeom prst="rect">
            <a:avLst/>
          </a:prstGeom>
        </p:spPr>
        <p:txBody>
          <a:bodyPr>
            <a:spAutoFit/>
          </a:bodyPr>
          <a:lstStyle/>
          <a:p>
            <a:r>
              <a:rPr lang="en-ZA" sz="2800" dirty="0" smtClean="0"/>
              <a:t>Inner strengths may include:</a:t>
            </a:r>
          </a:p>
          <a:p>
            <a:pPr marL="457200" indent="-457200">
              <a:buFont typeface="Arial" panose="020B0604020202020204" pitchFamily="34" charset="0"/>
              <a:buChar char="•"/>
            </a:pPr>
            <a:r>
              <a:rPr lang="en-ZA" sz="2800" dirty="0"/>
              <a:t>positive </a:t>
            </a:r>
            <a:r>
              <a:rPr lang="en-ZA" sz="2800" dirty="0" smtClean="0"/>
              <a:t>outlook/ learned optimism</a:t>
            </a:r>
            <a:endParaRPr lang="en-ZA" sz="2800" dirty="0"/>
          </a:p>
          <a:p>
            <a:pPr marL="457200" indent="-457200">
              <a:buFont typeface="Arial" panose="020B0604020202020204" pitchFamily="34" charset="0"/>
              <a:buChar char="•"/>
            </a:pPr>
            <a:r>
              <a:rPr lang="en-ZA" sz="2800" dirty="0" smtClean="0"/>
              <a:t>self-control</a:t>
            </a:r>
            <a:endParaRPr lang="en-ZA" sz="2800" dirty="0"/>
          </a:p>
          <a:p>
            <a:r>
              <a:rPr lang="en-ZA" sz="2800" dirty="0"/>
              <a:t>• </a:t>
            </a:r>
            <a:r>
              <a:rPr lang="en-ZA" sz="2800" dirty="0" smtClean="0"/>
              <a:t> thinking </a:t>
            </a:r>
            <a:r>
              <a:rPr lang="en-ZA" sz="2800" dirty="0"/>
              <a:t>skills</a:t>
            </a:r>
          </a:p>
          <a:p>
            <a:r>
              <a:rPr lang="en-ZA" sz="2800" dirty="0"/>
              <a:t>• </a:t>
            </a:r>
            <a:r>
              <a:rPr lang="en-ZA" sz="2800" dirty="0" smtClean="0"/>
              <a:t> confidence</a:t>
            </a:r>
            <a:endParaRPr lang="en-ZA" sz="2800" dirty="0"/>
          </a:p>
          <a:p>
            <a:r>
              <a:rPr lang="en-ZA" sz="2800" dirty="0"/>
              <a:t>• </a:t>
            </a:r>
            <a:r>
              <a:rPr lang="en-ZA" sz="2800" dirty="0" smtClean="0"/>
              <a:t> responsibility </a:t>
            </a:r>
            <a:r>
              <a:rPr lang="en-ZA" sz="2800" dirty="0"/>
              <a:t>and</a:t>
            </a:r>
          </a:p>
          <a:p>
            <a:r>
              <a:rPr lang="en-ZA" sz="2800" dirty="0" smtClean="0"/>
              <a:t>    participation</a:t>
            </a:r>
            <a:endParaRPr lang="en-ZA" sz="2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142565"/>
            <a:ext cx="3362388" cy="34070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064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057" r="44666" b="32457"/>
          <a:stretch/>
        </p:blipFill>
        <p:spPr bwMode="auto">
          <a:xfrm>
            <a:off x="4717869" y="530671"/>
            <a:ext cx="2529840" cy="11800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35971" r="25000" b="44657"/>
          <a:stretch/>
        </p:blipFill>
        <p:spPr bwMode="auto">
          <a:xfrm>
            <a:off x="7391400" y="382013"/>
            <a:ext cx="1143000" cy="14761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382013"/>
            <a:ext cx="4572000" cy="1477328"/>
          </a:xfrm>
          <a:prstGeom prst="rect">
            <a:avLst/>
          </a:prstGeom>
        </p:spPr>
        <p:txBody>
          <a:bodyPr>
            <a:spAutoFit/>
          </a:bodyPr>
          <a:lstStyle/>
          <a:p>
            <a:pPr marL="285750" indent="-285750">
              <a:buFont typeface="Wingdings" panose="05000000000000000000" pitchFamily="2" charset="2"/>
              <a:buChar char="§"/>
            </a:pPr>
            <a:r>
              <a:rPr lang="en-ZA" dirty="0"/>
              <a:t>P</a:t>
            </a:r>
            <a:r>
              <a:rPr lang="en-ZA" dirty="0" smtClean="0"/>
              <a:t>overty</a:t>
            </a:r>
            <a:r>
              <a:rPr lang="en-ZA" dirty="0"/>
              <a:t>, </a:t>
            </a:r>
            <a:r>
              <a:rPr lang="en-ZA" dirty="0" smtClean="0"/>
              <a:t>neglect, trauma, anxiety, emotional and physical  abuse may produce disempowered angry children</a:t>
            </a:r>
          </a:p>
          <a:p>
            <a:pPr marL="285750" indent="-285750">
              <a:buFont typeface="Wingdings" panose="05000000000000000000" pitchFamily="2" charset="2"/>
              <a:buChar char="§"/>
            </a:pPr>
            <a:r>
              <a:rPr lang="en-ZA" dirty="0" smtClean="0"/>
              <a:t>Underneath </a:t>
            </a:r>
            <a:r>
              <a:rPr lang="en-ZA" dirty="0"/>
              <a:t>the anger of young people lies hurt, helplessness and deep pain. </a:t>
            </a:r>
          </a:p>
        </p:txBody>
      </p:sp>
      <p:sp>
        <p:nvSpPr>
          <p:cNvPr id="3" name="Rectangle 2"/>
          <p:cNvSpPr/>
          <p:nvPr/>
        </p:nvSpPr>
        <p:spPr>
          <a:xfrm>
            <a:off x="723900" y="2242653"/>
            <a:ext cx="8001000" cy="923330"/>
          </a:xfrm>
          <a:prstGeom prst="rect">
            <a:avLst/>
          </a:prstGeom>
        </p:spPr>
        <p:txBody>
          <a:bodyPr wrap="square">
            <a:spAutoFit/>
          </a:bodyPr>
          <a:lstStyle/>
          <a:p>
            <a:r>
              <a:rPr lang="en-ZA" dirty="0">
                <a:solidFill>
                  <a:srgbClr val="D60093"/>
                </a:solidFill>
              </a:rPr>
              <a:t>The problems of many of these young people can be lessened through the efforts of many kind and caring teachers and </a:t>
            </a:r>
            <a:r>
              <a:rPr lang="en-ZA" dirty="0" smtClean="0">
                <a:solidFill>
                  <a:srgbClr val="D60093"/>
                </a:solidFill>
              </a:rPr>
              <a:t>parents who </a:t>
            </a:r>
            <a:r>
              <a:rPr lang="en-ZA" dirty="0">
                <a:solidFill>
                  <a:srgbClr val="D60093"/>
                </a:solidFill>
              </a:rPr>
              <a:t>teach a different </a:t>
            </a:r>
            <a:r>
              <a:rPr lang="en-ZA" dirty="0" smtClean="0">
                <a:solidFill>
                  <a:srgbClr val="D60093"/>
                </a:solidFill>
              </a:rPr>
              <a:t>model.</a:t>
            </a:r>
            <a:endParaRPr lang="en-ZA" dirty="0">
              <a:solidFill>
                <a:srgbClr val="D60093"/>
              </a:solidFill>
            </a:endParaRPr>
          </a:p>
        </p:txBody>
      </p:sp>
      <p:sp>
        <p:nvSpPr>
          <p:cNvPr id="4" name="Rectangle 3"/>
          <p:cNvSpPr/>
          <p:nvPr/>
        </p:nvSpPr>
        <p:spPr>
          <a:xfrm>
            <a:off x="152400" y="3886200"/>
            <a:ext cx="4572000" cy="2031325"/>
          </a:xfrm>
          <a:prstGeom prst="rect">
            <a:avLst/>
          </a:prstGeom>
        </p:spPr>
        <p:txBody>
          <a:bodyPr>
            <a:spAutoFit/>
          </a:bodyPr>
          <a:lstStyle/>
          <a:p>
            <a:r>
              <a:rPr lang="en-ZA" dirty="0"/>
              <a:t>“At the core of every problem is an </a:t>
            </a:r>
            <a:endParaRPr lang="en-ZA" dirty="0" smtClean="0"/>
          </a:p>
          <a:p>
            <a:r>
              <a:rPr lang="en-ZA" dirty="0" smtClean="0"/>
              <a:t>issue </a:t>
            </a:r>
            <a:r>
              <a:rPr lang="en-ZA" dirty="0"/>
              <a:t>of: </a:t>
            </a:r>
          </a:p>
          <a:p>
            <a:r>
              <a:rPr lang="en-ZA" dirty="0"/>
              <a:t>I don't love enough. </a:t>
            </a:r>
          </a:p>
          <a:p>
            <a:r>
              <a:rPr lang="en-ZA" dirty="0"/>
              <a:t>I am not lovable. </a:t>
            </a:r>
          </a:p>
          <a:p>
            <a:r>
              <a:rPr lang="en-ZA" dirty="0"/>
              <a:t>I don't deserve love. </a:t>
            </a:r>
          </a:p>
          <a:p>
            <a:r>
              <a:rPr lang="en-ZA" dirty="0"/>
              <a:t>I am unworthy. </a:t>
            </a:r>
          </a:p>
          <a:p>
            <a:r>
              <a:rPr lang="en-ZA" dirty="0"/>
              <a:t>People cannot be trusted</a:t>
            </a:r>
            <a:r>
              <a:rPr lang="en-ZA" dirty="0" smtClean="0"/>
              <a:t>.” </a:t>
            </a:r>
            <a:endParaRPr lang="en-ZA" dirty="0"/>
          </a:p>
        </p:txBody>
      </p:sp>
      <p:sp>
        <p:nvSpPr>
          <p:cNvPr id="9" name="Rectangle 8"/>
          <p:cNvSpPr/>
          <p:nvPr/>
        </p:nvSpPr>
        <p:spPr>
          <a:xfrm>
            <a:off x="5120637" y="3886200"/>
            <a:ext cx="4023359" cy="1754326"/>
          </a:xfrm>
          <a:prstGeom prst="rect">
            <a:avLst/>
          </a:prstGeom>
        </p:spPr>
        <p:txBody>
          <a:bodyPr wrap="square">
            <a:spAutoFit/>
          </a:bodyPr>
          <a:lstStyle/>
          <a:p>
            <a:r>
              <a:rPr lang="en-ZA" dirty="0" smtClean="0"/>
              <a:t>“At </a:t>
            </a:r>
            <a:r>
              <a:rPr lang="en-ZA" dirty="0"/>
              <a:t>the core of every solution: </a:t>
            </a:r>
          </a:p>
          <a:p>
            <a:r>
              <a:rPr lang="en-ZA" dirty="0"/>
              <a:t>I am worthy </a:t>
            </a:r>
          </a:p>
          <a:p>
            <a:r>
              <a:rPr lang="en-ZA" dirty="0" smtClean="0"/>
              <a:t>I deserve </a:t>
            </a:r>
            <a:r>
              <a:rPr lang="en-ZA" dirty="0"/>
              <a:t>love. </a:t>
            </a:r>
          </a:p>
          <a:p>
            <a:r>
              <a:rPr lang="en-ZA" dirty="0"/>
              <a:t>I can find the peaceful solution to this. </a:t>
            </a:r>
          </a:p>
          <a:p>
            <a:r>
              <a:rPr lang="en-ZA" dirty="0"/>
              <a:t>I love myself for I am lovable. </a:t>
            </a:r>
            <a:r>
              <a:rPr lang="en-ZA" dirty="0" smtClean="0"/>
              <a:t>“</a:t>
            </a:r>
            <a:endParaRPr lang="en-ZA" dirty="0"/>
          </a:p>
        </p:txBody>
      </p:sp>
      <p:sp>
        <p:nvSpPr>
          <p:cNvPr id="6" name="Right Arrow 5"/>
          <p:cNvSpPr/>
          <p:nvPr/>
        </p:nvSpPr>
        <p:spPr>
          <a:xfrm>
            <a:off x="3124200" y="4624864"/>
            <a:ext cx="1722120" cy="276998"/>
          </a:xfrm>
          <a:prstGeom prs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5010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730" y="1066800"/>
            <a:ext cx="476436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335" y="525959"/>
            <a:ext cx="4338815" cy="769441"/>
          </a:xfrm>
          <a:prstGeom prst="rect">
            <a:avLst/>
          </a:prstGeom>
          <a:solidFill>
            <a:srgbClr val="0000FF"/>
          </a:solidFill>
        </p:spPr>
        <p:txBody>
          <a:bodyPr wrap="none" lIns="91440" tIns="45720" rIns="91440" bIns="45720">
            <a:spAutoFit/>
          </a:bodyPr>
          <a:lstStyle/>
          <a:p>
            <a:pPr algn="ctr"/>
            <a:r>
              <a:rPr lang="en-US" sz="44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Positive thinking</a:t>
            </a:r>
            <a:endParaRPr lang="en-US" sz="44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Rectangle 5"/>
          <p:cNvSpPr/>
          <p:nvPr/>
        </p:nvSpPr>
        <p:spPr>
          <a:xfrm>
            <a:off x="6519075" y="1600200"/>
            <a:ext cx="2510624" cy="1446550"/>
          </a:xfrm>
          <a:prstGeom prst="rect">
            <a:avLst/>
          </a:prstGeom>
          <a:solidFill>
            <a:srgbClr val="D60093"/>
          </a:solidFill>
        </p:spPr>
        <p:txBody>
          <a:bodyPr wrap="non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Learned </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optimism</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2280045" y="5562600"/>
            <a:ext cx="4120039" cy="769441"/>
          </a:xfrm>
          <a:prstGeom prst="rect">
            <a:avLst/>
          </a:prstGeom>
          <a:solidFill>
            <a:srgbClr val="99FF33"/>
          </a:solidFill>
        </p:spPr>
        <p:txBody>
          <a:bodyPr wrap="none" lIns="91440" tIns="45720" rIns="91440" bIns="45720">
            <a:spAutoFit/>
          </a:bodyPr>
          <a:lstStyle/>
          <a:p>
            <a:pPr algn="ctr"/>
            <a:r>
              <a:rPr lang="en-US" sz="4400"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Self-confidence</a:t>
            </a:r>
            <a:endParaRPr lang="en-US" sz="4400" b="0" cap="none" spc="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329908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686240"/>
            <a:ext cx="9146177" cy="171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171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457200"/>
            <a:ext cx="7315200" cy="2031325"/>
          </a:xfrm>
          <a:prstGeom prst="rect">
            <a:avLst/>
          </a:prstGeom>
        </p:spPr>
        <p:txBody>
          <a:bodyPr wrap="square">
            <a:spAutoFit/>
          </a:bodyPr>
          <a:lstStyle/>
          <a:p>
            <a:pPr marL="285750" indent="-285750">
              <a:buFont typeface="Arial" panose="020B0604020202020204" pitchFamily="34" charset="0"/>
              <a:buChar char="•"/>
            </a:pPr>
            <a:r>
              <a:rPr lang="en-ZA" dirty="0" smtClean="0">
                <a:solidFill>
                  <a:srgbClr val="0000FF"/>
                </a:solidFill>
              </a:rPr>
              <a:t>Feeling stressed </a:t>
            </a:r>
            <a:r>
              <a:rPr lang="en-ZA" dirty="0"/>
              <a:t>and </a:t>
            </a:r>
            <a:r>
              <a:rPr lang="en-ZA" dirty="0" smtClean="0">
                <a:solidFill>
                  <a:srgbClr val="0000FF"/>
                </a:solidFill>
              </a:rPr>
              <a:t>becoming </a:t>
            </a:r>
            <a:r>
              <a:rPr lang="en-ZA" dirty="0">
                <a:solidFill>
                  <a:srgbClr val="0000FF"/>
                </a:solidFill>
              </a:rPr>
              <a:t>overwhelmed </a:t>
            </a:r>
            <a:r>
              <a:rPr lang="en-ZA" dirty="0"/>
              <a:t>when we believe that we don’t have the necessary skills and resources to deal with unhappy </a:t>
            </a:r>
            <a:r>
              <a:rPr lang="en-ZA" dirty="0" smtClean="0"/>
              <a:t>events is </a:t>
            </a:r>
            <a:r>
              <a:rPr lang="en-ZA" dirty="0" smtClean="0">
                <a:solidFill>
                  <a:srgbClr val="0000FF"/>
                </a:solidFill>
              </a:rPr>
              <a:t>common.</a:t>
            </a:r>
          </a:p>
          <a:p>
            <a:pPr marL="285750" indent="-285750">
              <a:buFont typeface="Arial" panose="020B0604020202020204" pitchFamily="34" charset="0"/>
              <a:buChar char="•"/>
            </a:pPr>
            <a:r>
              <a:rPr lang="en-ZA" dirty="0" smtClean="0"/>
              <a:t>Feelings </a:t>
            </a:r>
            <a:r>
              <a:rPr lang="en-ZA" dirty="0"/>
              <a:t>of </a:t>
            </a:r>
            <a:r>
              <a:rPr lang="en-ZA" dirty="0">
                <a:solidFill>
                  <a:srgbClr val="0000FF"/>
                </a:solidFill>
              </a:rPr>
              <a:t>helplessness</a:t>
            </a:r>
            <a:r>
              <a:rPr lang="en-ZA" dirty="0"/>
              <a:t> and </a:t>
            </a:r>
            <a:r>
              <a:rPr lang="en-ZA" dirty="0">
                <a:solidFill>
                  <a:srgbClr val="0000FF"/>
                </a:solidFill>
              </a:rPr>
              <a:t>dread</a:t>
            </a:r>
            <a:r>
              <a:rPr lang="en-ZA" dirty="0"/>
              <a:t> build up when we are faced with a situation that we don’t think we can handle. </a:t>
            </a:r>
            <a:endParaRPr lang="en-ZA" dirty="0" smtClean="0"/>
          </a:p>
          <a:p>
            <a:endParaRPr lang="en-ZA" dirty="0" smtClean="0"/>
          </a:p>
          <a:p>
            <a:pPr marL="285750" indent="-285750">
              <a:buFont typeface="Arial" panose="020B0604020202020204" pitchFamily="34" charset="0"/>
              <a:buChar char="•"/>
            </a:pPr>
            <a:r>
              <a:rPr lang="en-ZA" dirty="0" smtClean="0">
                <a:solidFill>
                  <a:srgbClr val="0000FF"/>
                </a:solidFill>
              </a:rPr>
              <a:t>CHILDREN FEEL THIS WAY TOO!</a:t>
            </a:r>
          </a:p>
        </p:txBody>
      </p:sp>
      <p:sp>
        <p:nvSpPr>
          <p:cNvPr id="3" name="Rectangle 2"/>
          <p:cNvSpPr/>
          <p:nvPr/>
        </p:nvSpPr>
        <p:spPr>
          <a:xfrm>
            <a:off x="161109" y="2667000"/>
            <a:ext cx="8610598" cy="923330"/>
          </a:xfrm>
          <a:prstGeom prst="rect">
            <a:avLst/>
          </a:prstGeom>
          <a:ln w="28575">
            <a:solidFill>
              <a:srgbClr val="99FF33"/>
            </a:solidFill>
          </a:ln>
        </p:spPr>
        <p:txBody>
          <a:bodyPr wrap="square">
            <a:spAutoFit/>
          </a:bodyPr>
          <a:lstStyle/>
          <a:p>
            <a:r>
              <a:rPr lang="en-ZA" dirty="0"/>
              <a:t>I</a:t>
            </a:r>
            <a:r>
              <a:rPr lang="en-ZA" dirty="0" smtClean="0"/>
              <a:t>mmunizing </a:t>
            </a:r>
            <a:r>
              <a:rPr lang="en-ZA" dirty="0"/>
              <a:t>children against stress and depression by teaching learning to deal with failure in small bits and overcoming it through effort. Children should be taught how to deal with failure as it is part of learning. </a:t>
            </a:r>
          </a:p>
        </p:txBody>
      </p:sp>
      <p:sp>
        <p:nvSpPr>
          <p:cNvPr id="4" name="Rectangle 3"/>
          <p:cNvSpPr/>
          <p:nvPr/>
        </p:nvSpPr>
        <p:spPr>
          <a:xfrm>
            <a:off x="1905000" y="4114800"/>
            <a:ext cx="4572000" cy="2031325"/>
          </a:xfrm>
          <a:prstGeom prst="rect">
            <a:avLst/>
          </a:prstGeom>
        </p:spPr>
        <p:txBody>
          <a:bodyPr>
            <a:spAutoFit/>
          </a:bodyPr>
          <a:lstStyle/>
          <a:p>
            <a:r>
              <a:rPr lang="en-ZA" dirty="0"/>
              <a:t>C</a:t>
            </a:r>
            <a:r>
              <a:rPr lang="en-ZA" dirty="0" smtClean="0"/>
              <a:t>hildren </a:t>
            </a:r>
            <a:r>
              <a:rPr lang="en-ZA" dirty="0"/>
              <a:t>develop a </a:t>
            </a:r>
            <a:r>
              <a:rPr lang="en-ZA" dirty="0">
                <a:solidFill>
                  <a:srgbClr val="FF0000"/>
                </a:solidFill>
              </a:rPr>
              <a:t>solid self-esteem </a:t>
            </a:r>
            <a:r>
              <a:rPr lang="en-ZA" dirty="0"/>
              <a:t>through </a:t>
            </a:r>
            <a:r>
              <a:rPr lang="en-ZA" dirty="0">
                <a:solidFill>
                  <a:srgbClr val="FF0000"/>
                </a:solidFill>
              </a:rPr>
              <a:t>effort</a:t>
            </a:r>
            <a:r>
              <a:rPr lang="en-ZA" dirty="0"/>
              <a:t> and </a:t>
            </a:r>
            <a:r>
              <a:rPr lang="en-ZA" dirty="0">
                <a:solidFill>
                  <a:srgbClr val="FF0000"/>
                </a:solidFill>
              </a:rPr>
              <a:t>experiencing mastery, persistence, overcoming frustration</a:t>
            </a:r>
            <a:r>
              <a:rPr lang="en-ZA" dirty="0"/>
              <a:t> and </a:t>
            </a:r>
            <a:r>
              <a:rPr lang="en-ZA" dirty="0">
                <a:solidFill>
                  <a:srgbClr val="FF0000"/>
                </a:solidFill>
              </a:rPr>
              <a:t>boredom</a:t>
            </a:r>
            <a:r>
              <a:rPr lang="en-ZA" dirty="0"/>
              <a:t>, and </a:t>
            </a:r>
            <a:r>
              <a:rPr lang="en-ZA" dirty="0">
                <a:solidFill>
                  <a:srgbClr val="FF0000"/>
                </a:solidFill>
              </a:rPr>
              <a:t>meeting </a:t>
            </a:r>
            <a:r>
              <a:rPr lang="en-ZA" dirty="0" smtClean="0">
                <a:solidFill>
                  <a:srgbClr val="FF0000"/>
                </a:solidFill>
              </a:rPr>
              <a:t>challenges</a:t>
            </a:r>
            <a:r>
              <a:rPr lang="en-ZA" dirty="0"/>
              <a:t>. </a:t>
            </a:r>
            <a:endParaRPr lang="en-ZA" dirty="0" smtClean="0"/>
          </a:p>
          <a:p>
            <a:endParaRPr lang="en-ZA" dirty="0"/>
          </a:p>
          <a:p>
            <a:r>
              <a:rPr lang="en-ZA" dirty="0" smtClean="0"/>
              <a:t>These </a:t>
            </a:r>
            <a:r>
              <a:rPr lang="en-ZA" dirty="0"/>
              <a:t>are the skills </a:t>
            </a:r>
            <a:r>
              <a:rPr lang="en-ZA" dirty="0" smtClean="0"/>
              <a:t>recognised </a:t>
            </a:r>
            <a:r>
              <a:rPr lang="en-ZA" dirty="0"/>
              <a:t>and rewarded by the real world.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343" r="50024" b="32671"/>
          <a:stretch/>
        </p:blipFill>
        <p:spPr bwMode="auto">
          <a:xfrm>
            <a:off x="6401344" y="3737648"/>
            <a:ext cx="2577175" cy="2663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606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6400800"/>
            <a:ext cx="9146177" cy="457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Lines\BD21309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 y="-28068"/>
            <a:ext cx="9146177" cy="485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710" y="1447800"/>
            <a:ext cx="8534400" cy="3693319"/>
          </a:xfrm>
          <a:prstGeom prst="rect">
            <a:avLst/>
          </a:prstGeom>
        </p:spPr>
        <p:txBody>
          <a:bodyPr wrap="square">
            <a:spAutoFit/>
          </a:bodyPr>
          <a:lstStyle/>
          <a:p>
            <a:pPr marL="285750" indent="-285750">
              <a:buFont typeface="Wingdings" panose="05000000000000000000" pitchFamily="2" charset="2"/>
              <a:buChar char="q"/>
            </a:pPr>
            <a:r>
              <a:rPr lang="en-ZA" dirty="0"/>
              <a:t>Correct your worry thought by calling it out, giving it a name and challenge it by telling it to go away. </a:t>
            </a:r>
            <a:endParaRPr lang="en-ZA" dirty="0" smtClean="0"/>
          </a:p>
          <a:p>
            <a:pPr marL="285750" indent="-285750">
              <a:buFont typeface="Wingdings" panose="05000000000000000000" pitchFamily="2" charset="2"/>
              <a:buChar char="q"/>
            </a:pPr>
            <a:r>
              <a:rPr lang="en-ZA" dirty="0" smtClean="0"/>
              <a:t>Turn </a:t>
            </a:r>
            <a:r>
              <a:rPr lang="en-ZA" dirty="0"/>
              <a:t>it around and think of the best thing that could happen. </a:t>
            </a:r>
            <a:endParaRPr lang="en-ZA" dirty="0" smtClean="0"/>
          </a:p>
          <a:p>
            <a:pPr marL="285750" indent="-285750">
              <a:buFont typeface="Wingdings" panose="05000000000000000000" pitchFamily="2" charset="2"/>
              <a:buChar char="q"/>
            </a:pPr>
            <a:r>
              <a:rPr lang="en-ZA" dirty="0" smtClean="0"/>
              <a:t>Stop </a:t>
            </a:r>
            <a:r>
              <a:rPr lang="en-ZA" dirty="0"/>
              <a:t>worrying about what could go wrong and think of one thing that could go right. </a:t>
            </a:r>
            <a:endParaRPr lang="en-ZA" dirty="0" smtClean="0"/>
          </a:p>
          <a:p>
            <a:pPr marL="285750" indent="-285750">
              <a:buFont typeface="Wingdings" panose="05000000000000000000" pitchFamily="2" charset="2"/>
              <a:buChar char="q"/>
            </a:pPr>
            <a:r>
              <a:rPr lang="en-ZA" dirty="0" smtClean="0"/>
              <a:t>Now </a:t>
            </a:r>
            <a:r>
              <a:rPr lang="en-ZA" dirty="0"/>
              <a:t>think of another thing. And another thing. Get excited about what might happen for the best. </a:t>
            </a:r>
            <a:endParaRPr lang="en-ZA" dirty="0" smtClean="0"/>
          </a:p>
          <a:p>
            <a:pPr marL="285750" indent="-285750">
              <a:buFont typeface="Wingdings" panose="05000000000000000000" pitchFamily="2" charset="2"/>
              <a:buChar char="q"/>
            </a:pPr>
            <a:endParaRPr lang="en-ZA" dirty="0"/>
          </a:p>
          <a:p>
            <a:pPr algn="ctr"/>
            <a:r>
              <a:rPr lang="en-ZA" b="1" dirty="0" smtClean="0">
                <a:solidFill>
                  <a:srgbClr val="D60093"/>
                </a:solidFill>
              </a:rPr>
              <a:t>Helper </a:t>
            </a:r>
            <a:r>
              <a:rPr lang="en-ZA" b="1" dirty="0">
                <a:solidFill>
                  <a:srgbClr val="D60093"/>
                </a:solidFill>
              </a:rPr>
              <a:t>Words: </a:t>
            </a:r>
          </a:p>
          <a:p>
            <a:pPr algn="ctr"/>
            <a:r>
              <a:rPr lang="en-ZA" b="1" dirty="0" err="1" smtClean="0">
                <a:solidFill>
                  <a:srgbClr val="D60093"/>
                </a:solidFill>
              </a:rPr>
              <a:t>1.I</a:t>
            </a:r>
            <a:r>
              <a:rPr lang="en-ZA" b="1" dirty="0" smtClean="0">
                <a:solidFill>
                  <a:srgbClr val="D60093"/>
                </a:solidFill>
              </a:rPr>
              <a:t> </a:t>
            </a:r>
            <a:r>
              <a:rPr lang="en-ZA" b="1" dirty="0">
                <a:solidFill>
                  <a:srgbClr val="D60093"/>
                </a:solidFill>
              </a:rPr>
              <a:t>use my worry to get a plan to deal with my problem and then let it go. </a:t>
            </a:r>
          </a:p>
          <a:p>
            <a:pPr algn="ctr"/>
            <a:r>
              <a:rPr lang="en-ZA" b="1" dirty="0" smtClean="0">
                <a:solidFill>
                  <a:srgbClr val="D60093"/>
                </a:solidFill>
              </a:rPr>
              <a:t>2. If </a:t>
            </a:r>
            <a:r>
              <a:rPr lang="en-ZA" b="1" dirty="0">
                <a:solidFill>
                  <a:srgbClr val="D60093"/>
                </a:solidFill>
              </a:rPr>
              <a:t>plan A doesn’t work, there are 25 more letters in the alphabet. </a:t>
            </a:r>
          </a:p>
          <a:p>
            <a:pPr algn="ctr"/>
            <a:r>
              <a:rPr lang="en-ZA" b="1" dirty="0" smtClean="0">
                <a:solidFill>
                  <a:srgbClr val="D60093"/>
                </a:solidFill>
              </a:rPr>
              <a:t>3. I </a:t>
            </a:r>
            <a:r>
              <a:rPr lang="en-ZA" b="1" dirty="0">
                <a:solidFill>
                  <a:srgbClr val="D60093"/>
                </a:solidFill>
              </a:rPr>
              <a:t>stop thinking about what could go wrong and think of what could go right. </a:t>
            </a:r>
          </a:p>
          <a:p>
            <a:pPr algn="ctr"/>
            <a:r>
              <a:rPr lang="en-ZA" b="1" dirty="0" smtClean="0">
                <a:solidFill>
                  <a:srgbClr val="D60093"/>
                </a:solidFill>
              </a:rPr>
              <a:t>4. Is </a:t>
            </a:r>
            <a:r>
              <a:rPr lang="en-ZA" b="1" dirty="0">
                <a:solidFill>
                  <a:srgbClr val="D60093"/>
                </a:solidFill>
              </a:rPr>
              <a:t>my worry the kind I need to let go of or get a plan for? </a:t>
            </a:r>
          </a:p>
        </p:txBody>
      </p:sp>
      <p:sp>
        <p:nvSpPr>
          <p:cNvPr id="3" name="TextBox 2"/>
          <p:cNvSpPr txBox="1"/>
          <p:nvPr/>
        </p:nvSpPr>
        <p:spPr>
          <a:xfrm>
            <a:off x="571500" y="773500"/>
            <a:ext cx="3999410" cy="523220"/>
          </a:xfrm>
          <a:prstGeom prst="rect">
            <a:avLst/>
          </a:prstGeom>
          <a:noFill/>
        </p:spPr>
        <p:txBody>
          <a:bodyPr wrap="square" rtlCol="0">
            <a:spAutoFit/>
          </a:bodyPr>
          <a:lstStyle/>
          <a:p>
            <a:r>
              <a:rPr lang="en-ZA" sz="2800" dirty="0" smtClean="0"/>
              <a:t>Don’t worry. . .</a:t>
            </a:r>
            <a:endParaRPr lang="en-ZA" sz="2800" dirty="0"/>
          </a:p>
        </p:txBody>
      </p:sp>
    </p:spTree>
    <p:extLst>
      <p:ext uri="{BB962C8B-B14F-4D97-AF65-F5344CB8AC3E}">
        <p14:creationId xmlns:p14="http://schemas.microsoft.com/office/powerpoint/2010/main" val="1344515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269</TotalTime>
  <Words>1976</Words>
  <Application>Microsoft Office PowerPoint</Application>
  <PresentationFormat>On-screen Show (4:3)</PresentationFormat>
  <Paragraphs>242</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resilience within your child</dc:title>
  <dc:creator>Links</dc:creator>
  <cp:lastModifiedBy>Links</cp:lastModifiedBy>
  <cp:revision>25</cp:revision>
  <dcterms:created xsi:type="dcterms:W3CDTF">2017-09-09T00:22:12Z</dcterms:created>
  <dcterms:modified xsi:type="dcterms:W3CDTF">2017-09-18T04:29:50Z</dcterms:modified>
</cp:coreProperties>
</file>