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4" r:id="rId4"/>
    <p:sldId id="258" r:id="rId5"/>
    <p:sldId id="263" r:id="rId6"/>
    <p:sldId id="262" r:id="rId7"/>
    <p:sldId id="257" r:id="rId8"/>
    <p:sldId id="266" r:id="rId9"/>
    <p:sldId id="268" r:id="rId10"/>
    <p:sldId id="265" r:id="rId11"/>
    <p:sldId id="267" r:id="rId12"/>
    <p:sldId id="260" r:id="rId13"/>
    <p:sldId id="261" r:id="rId14"/>
    <p:sldId id="279" r:id="rId15"/>
    <p:sldId id="269" r:id="rId16"/>
    <p:sldId id="259" r:id="rId17"/>
    <p:sldId id="280" r:id="rId18"/>
    <p:sldId id="273" r:id="rId19"/>
    <p:sldId id="271" r:id="rId20"/>
    <p:sldId id="277" r:id="rId21"/>
    <p:sldId id="272" r:id="rId22"/>
    <p:sldId id="276" r:id="rId23"/>
    <p:sldId id="275" r:id="rId24"/>
    <p:sldId id="274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FF397-8C52-40CC-B26C-24989F20DF09}" type="doc">
      <dgm:prSet loTypeId="urn:microsoft.com/office/officeart/2011/layout/HexagonRadial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C81A17A6-FD55-4166-B936-0AE7138FE2DC}">
      <dgm:prSet phldrT="[Text]" custT="1"/>
      <dgm:spPr/>
      <dgm:t>
        <a:bodyPr/>
        <a:lstStyle/>
        <a:p>
          <a:r>
            <a:rPr lang="en-US" sz="1300" b="1" dirty="0" smtClean="0"/>
            <a:t>And Confucius says that everything starts with two people…</a:t>
          </a:r>
          <a:endParaRPr lang="en-US" sz="1300" b="1" dirty="0"/>
        </a:p>
      </dgm:t>
    </dgm:pt>
    <dgm:pt modelId="{8BBD7E67-9507-497A-B240-619F79F0B6AB}" type="parTrans" cxnId="{3B81F521-0A91-43E8-83F7-E9A6AEC02631}">
      <dgm:prSet/>
      <dgm:spPr/>
      <dgm:t>
        <a:bodyPr/>
        <a:lstStyle/>
        <a:p>
          <a:endParaRPr lang="en-US" sz="1300" b="1"/>
        </a:p>
      </dgm:t>
    </dgm:pt>
    <dgm:pt modelId="{CF98ECE1-7F8F-42EC-A7DB-7D92DA79969E}" type="sibTrans" cxnId="{3B81F521-0A91-43E8-83F7-E9A6AEC02631}">
      <dgm:prSet/>
      <dgm:spPr/>
      <dgm:t>
        <a:bodyPr/>
        <a:lstStyle/>
        <a:p>
          <a:endParaRPr lang="en-US" sz="1300" b="1"/>
        </a:p>
      </dgm:t>
    </dgm:pt>
    <dgm:pt modelId="{65D5F012-3AFD-4B60-A74A-F198A150F4BF}">
      <dgm:prSet phldrT="[Text]" custT="1"/>
      <dgm:spPr/>
      <dgm:t>
        <a:bodyPr/>
        <a:lstStyle/>
        <a:p>
          <a:r>
            <a:rPr lang="en-US" sz="1300" b="1" dirty="0" smtClean="0"/>
            <a:t>Happily together</a:t>
          </a:r>
          <a:endParaRPr lang="en-US" sz="1300" b="1" dirty="0"/>
        </a:p>
      </dgm:t>
    </dgm:pt>
    <dgm:pt modelId="{5E70E94A-0F6F-4B31-AC52-8AB784AEED49}" type="parTrans" cxnId="{9D19FD33-23F5-4126-B02B-81583F630F08}">
      <dgm:prSet/>
      <dgm:spPr/>
      <dgm:t>
        <a:bodyPr/>
        <a:lstStyle/>
        <a:p>
          <a:endParaRPr lang="en-US" sz="1300" b="1"/>
        </a:p>
      </dgm:t>
    </dgm:pt>
    <dgm:pt modelId="{C4C57FCB-C178-4F89-8521-A3AC5D224A8D}" type="sibTrans" cxnId="{9D19FD33-23F5-4126-B02B-81583F630F08}">
      <dgm:prSet/>
      <dgm:spPr/>
      <dgm:t>
        <a:bodyPr/>
        <a:lstStyle/>
        <a:p>
          <a:endParaRPr lang="en-US" sz="1300" b="1"/>
        </a:p>
      </dgm:t>
    </dgm:pt>
    <dgm:pt modelId="{78C0E443-DA6A-4737-A068-875125A01872}">
      <dgm:prSet phldrT="[Text]" custT="1"/>
      <dgm:spPr/>
      <dgm:t>
        <a:bodyPr/>
        <a:lstStyle/>
        <a:p>
          <a:r>
            <a:rPr lang="en-US" sz="1300" b="1" dirty="0" smtClean="0"/>
            <a:t>Unhappily together</a:t>
          </a:r>
          <a:endParaRPr lang="en-US" sz="1300" b="1" dirty="0"/>
        </a:p>
      </dgm:t>
    </dgm:pt>
    <dgm:pt modelId="{B54C4BB3-1CE5-49F6-A099-7165CC2ACF3E}" type="parTrans" cxnId="{8E0BCC9F-0DD1-4325-AF0D-DA12E6AFFF60}">
      <dgm:prSet/>
      <dgm:spPr/>
      <dgm:t>
        <a:bodyPr/>
        <a:lstStyle/>
        <a:p>
          <a:endParaRPr lang="en-US" sz="1300" b="1"/>
        </a:p>
      </dgm:t>
    </dgm:pt>
    <dgm:pt modelId="{772AB711-1A2F-4013-AC91-41E129E70E3F}" type="sibTrans" cxnId="{8E0BCC9F-0DD1-4325-AF0D-DA12E6AFFF60}">
      <dgm:prSet/>
      <dgm:spPr/>
      <dgm:t>
        <a:bodyPr/>
        <a:lstStyle/>
        <a:p>
          <a:endParaRPr lang="en-US" sz="1300" b="1"/>
        </a:p>
      </dgm:t>
    </dgm:pt>
    <dgm:pt modelId="{F543F05F-4ED0-4A1A-94DA-DE50F073462B}">
      <dgm:prSet phldrT="[Text]" custT="1"/>
      <dgm:spPr/>
      <dgm:t>
        <a:bodyPr/>
        <a:lstStyle/>
        <a:p>
          <a:r>
            <a:rPr lang="en-US" sz="1300" b="1" dirty="0" smtClean="0"/>
            <a:t>Separated / Divorced</a:t>
          </a:r>
          <a:endParaRPr lang="en-US" sz="1300" b="1" dirty="0"/>
        </a:p>
      </dgm:t>
    </dgm:pt>
    <dgm:pt modelId="{FFB0F7A1-EDC7-4EEB-9855-C64A57106CE0}" type="parTrans" cxnId="{540CB683-C62F-43BA-BFF7-F77E929B5D37}">
      <dgm:prSet/>
      <dgm:spPr/>
      <dgm:t>
        <a:bodyPr/>
        <a:lstStyle/>
        <a:p>
          <a:endParaRPr lang="en-US" sz="1300" b="1"/>
        </a:p>
      </dgm:t>
    </dgm:pt>
    <dgm:pt modelId="{B59525BA-C16B-4BA6-ACBC-6AA2A4A68F5F}" type="sibTrans" cxnId="{540CB683-C62F-43BA-BFF7-F77E929B5D37}">
      <dgm:prSet/>
      <dgm:spPr/>
      <dgm:t>
        <a:bodyPr/>
        <a:lstStyle/>
        <a:p>
          <a:endParaRPr lang="en-US" sz="1300" b="1"/>
        </a:p>
      </dgm:t>
    </dgm:pt>
    <dgm:pt modelId="{5428DFF3-9876-4509-83C8-6D44C546A9C8}">
      <dgm:prSet phldrT="[Text]" custT="1"/>
      <dgm:spPr/>
      <dgm:t>
        <a:bodyPr/>
        <a:lstStyle/>
        <a:p>
          <a:r>
            <a:rPr lang="en-US" sz="1300" b="1" dirty="0" smtClean="0"/>
            <a:t>Bereaved</a:t>
          </a:r>
        </a:p>
        <a:p>
          <a:r>
            <a:rPr lang="en-US" sz="1300" b="1" dirty="0" smtClean="0"/>
            <a:t>(partner has died)</a:t>
          </a:r>
          <a:endParaRPr lang="en-US" sz="1300" b="1" dirty="0"/>
        </a:p>
      </dgm:t>
    </dgm:pt>
    <dgm:pt modelId="{C286BC0E-6DC8-4C72-9173-61AD2AEE4E4A}" type="parTrans" cxnId="{854C091B-A734-4DE5-93B5-0F03B3F1D86E}">
      <dgm:prSet/>
      <dgm:spPr/>
      <dgm:t>
        <a:bodyPr/>
        <a:lstStyle/>
        <a:p>
          <a:endParaRPr lang="en-US" sz="1300" b="1"/>
        </a:p>
      </dgm:t>
    </dgm:pt>
    <dgm:pt modelId="{B813CF70-1778-4082-9434-71F79C37ECFC}" type="sibTrans" cxnId="{854C091B-A734-4DE5-93B5-0F03B3F1D86E}">
      <dgm:prSet/>
      <dgm:spPr/>
      <dgm:t>
        <a:bodyPr/>
        <a:lstStyle/>
        <a:p>
          <a:endParaRPr lang="en-US" sz="1300" b="1"/>
        </a:p>
      </dgm:t>
    </dgm:pt>
    <dgm:pt modelId="{531D70A3-0823-4CC4-8EF0-7E83C54B964C}">
      <dgm:prSet phldrT="[Text]" custT="1"/>
      <dgm:spPr/>
      <dgm:t>
        <a:bodyPr/>
        <a:lstStyle/>
        <a:p>
          <a:r>
            <a:rPr lang="en-US" sz="1300" b="1" dirty="0" smtClean="0"/>
            <a:t>Physically present</a:t>
          </a:r>
        </a:p>
        <a:p>
          <a:r>
            <a:rPr lang="en-US" sz="1300" b="1" dirty="0" smtClean="0"/>
            <a:t>Psychologically absent</a:t>
          </a:r>
          <a:endParaRPr lang="en-US" sz="1300" b="1" dirty="0"/>
        </a:p>
      </dgm:t>
    </dgm:pt>
    <dgm:pt modelId="{6010C653-4F4F-400A-BF5F-2E55A17F8D30}" type="parTrans" cxnId="{8E6CBED2-4A60-4644-A320-B8244D9D7192}">
      <dgm:prSet/>
      <dgm:spPr/>
      <dgm:t>
        <a:bodyPr/>
        <a:lstStyle/>
        <a:p>
          <a:endParaRPr lang="en-US" sz="1300" b="1"/>
        </a:p>
      </dgm:t>
    </dgm:pt>
    <dgm:pt modelId="{DCFC0898-052B-477D-A97F-AB0C82B5E572}" type="sibTrans" cxnId="{8E6CBED2-4A60-4644-A320-B8244D9D7192}">
      <dgm:prSet/>
      <dgm:spPr/>
      <dgm:t>
        <a:bodyPr/>
        <a:lstStyle/>
        <a:p>
          <a:endParaRPr lang="en-US" sz="1300" b="1"/>
        </a:p>
      </dgm:t>
    </dgm:pt>
    <dgm:pt modelId="{3F8DFBCE-C423-4512-A27F-3FFCCE04C725}">
      <dgm:prSet phldrT="[Text]" custT="1"/>
      <dgm:spPr/>
      <dgm:t>
        <a:bodyPr/>
        <a:lstStyle/>
        <a:p>
          <a:r>
            <a:rPr lang="en-US" sz="1300" b="1" dirty="0" smtClean="0"/>
            <a:t>Adoptive / Reconstituted</a:t>
          </a:r>
          <a:endParaRPr lang="en-US" sz="1300" b="1" dirty="0"/>
        </a:p>
      </dgm:t>
    </dgm:pt>
    <dgm:pt modelId="{A9534673-4E34-4650-B52B-1E2D2E567472}" type="parTrans" cxnId="{09BD4E43-1DF2-4917-9D78-0A9745827613}">
      <dgm:prSet/>
      <dgm:spPr/>
      <dgm:t>
        <a:bodyPr/>
        <a:lstStyle/>
        <a:p>
          <a:endParaRPr lang="en-US" sz="1300" b="1"/>
        </a:p>
      </dgm:t>
    </dgm:pt>
    <dgm:pt modelId="{9881F54C-B9AA-4B83-A876-136461DCE464}" type="sibTrans" cxnId="{09BD4E43-1DF2-4917-9D78-0A9745827613}">
      <dgm:prSet/>
      <dgm:spPr/>
      <dgm:t>
        <a:bodyPr/>
        <a:lstStyle/>
        <a:p>
          <a:endParaRPr lang="en-US" sz="1300" b="1"/>
        </a:p>
      </dgm:t>
    </dgm:pt>
    <dgm:pt modelId="{9CF4D15D-552E-421D-870C-BAFA2BA92C17}" type="pres">
      <dgm:prSet presAssocID="{EC8FF397-8C52-40CC-B26C-24989F20DF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8175A1-744A-44AF-AC9B-298467E17514}" type="pres">
      <dgm:prSet presAssocID="{C81A17A6-FD55-4166-B936-0AE7138FE2DC}" presName="Parent" presStyleLbl="node0" presStyleIdx="0" presStyleCnt="1" custScaleX="125180" custScaleY="10903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5C59421-5A2C-4799-9F48-41B3F038F792}" type="pres">
      <dgm:prSet presAssocID="{65D5F012-3AFD-4B60-A74A-F198A150F4BF}" presName="Accent1" presStyleCnt="0"/>
      <dgm:spPr/>
    </dgm:pt>
    <dgm:pt modelId="{5823B60D-378A-4E8A-821D-740295213C92}" type="pres">
      <dgm:prSet presAssocID="{65D5F012-3AFD-4B60-A74A-F198A150F4BF}" presName="Accent" presStyleLbl="bgShp" presStyleIdx="0" presStyleCnt="6"/>
      <dgm:spPr/>
    </dgm:pt>
    <dgm:pt modelId="{E84F28AD-3087-4BD1-B441-884FF0B7675E}" type="pres">
      <dgm:prSet presAssocID="{65D5F012-3AFD-4B60-A74A-F198A150F4B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25BC3-7878-4DE7-8FF5-A1CEA1861913}" type="pres">
      <dgm:prSet presAssocID="{78C0E443-DA6A-4737-A068-875125A01872}" presName="Accent2" presStyleCnt="0"/>
      <dgm:spPr/>
    </dgm:pt>
    <dgm:pt modelId="{9FD4D38D-5B8D-4070-9199-B8B2AF6CC746}" type="pres">
      <dgm:prSet presAssocID="{78C0E443-DA6A-4737-A068-875125A01872}" presName="Accent" presStyleLbl="bgShp" presStyleIdx="1" presStyleCnt="6" custLinFactNeighborX="63695" custLinFactNeighborY="-52020"/>
      <dgm:spPr/>
      <dgm:t>
        <a:bodyPr/>
        <a:lstStyle/>
        <a:p>
          <a:endParaRPr lang="en-US"/>
        </a:p>
      </dgm:t>
    </dgm:pt>
    <dgm:pt modelId="{076E24D9-FBE4-4EC8-84F9-600AFC1B7433}" type="pres">
      <dgm:prSet presAssocID="{78C0E443-DA6A-4737-A068-875125A01872}" presName="Child2" presStyleLbl="node1" presStyleIdx="1" presStyleCnt="6" custLinFactNeighborX="21467" custLinFactNeighborY="-10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8C582-26AB-4FF7-B9B2-A9D8968B5D9C}" type="pres">
      <dgm:prSet presAssocID="{F543F05F-4ED0-4A1A-94DA-DE50F073462B}" presName="Accent3" presStyleCnt="0"/>
      <dgm:spPr/>
    </dgm:pt>
    <dgm:pt modelId="{2628D4DD-B144-4C7D-BA26-D7972C26055A}" type="pres">
      <dgm:prSet presAssocID="{F543F05F-4ED0-4A1A-94DA-DE50F073462B}" presName="Accent" presStyleLbl="bgShp" presStyleIdx="2" presStyleCnt="6" custScaleY="139292" custLinFactNeighborX="48361" custLinFactNeighborY="46545"/>
      <dgm:spPr/>
    </dgm:pt>
    <dgm:pt modelId="{7C77F719-C2D7-4CE8-AF9D-1E7EAC4B675D}" type="pres">
      <dgm:prSet presAssocID="{F543F05F-4ED0-4A1A-94DA-DE50F073462B}" presName="Child3" presStyleLbl="node1" presStyleIdx="2" presStyleCnt="6" custLinFactNeighborX="21467" custLinFactNeighborY="25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8EB9C-741F-4C3F-9D10-68D327B18316}" type="pres">
      <dgm:prSet presAssocID="{5428DFF3-9876-4509-83C8-6D44C546A9C8}" presName="Accent4" presStyleCnt="0"/>
      <dgm:spPr/>
    </dgm:pt>
    <dgm:pt modelId="{BC3217D6-6156-48A6-B832-928818E4C385}" type="pres">
      <dgm:prSet presAssocID="{5428DFF3-9876-4509-83C8-6D44C546A9C8}" presName="Accent" presStyleLbl="bgShp" presStyleIdx="3" presStyleCnt="6" custLinFactNeighborX="14925" custLinFactNeighborY="86244"/>
      <dgm:spPr/>
    </dgm:pt>
    <dgm:pt modelId="{D91EDECE-E878-4CAD-8C3F-2341F937CF95}" type="pres">
      <dgm:prSet presAssocID="{5428DFF3-9876-4509-83C8-6D44C546A9C8}" presName="Child4" presStyleLbl="node1" presStyleIdx="3" presStyleCnt="6" custLinFactNeighborX="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EACD0-A240-422B-9C0C-72C010F04F3F}" type="pres">
      <dgm:prSet presAssocID="{531D70A3-0823-4CC4-8EF0-7E83C54B964C}" presName="Accent5" presStyleCnt="0"/>
      <dgm:spPr/>
    </dgm:pt>
    <dgm:pt modelId="{F633B073-2BC6-40A0-969B-2FF299049766}" type="pres">
      <dgm:prSet presAssocID="{531D70A3-0823-4CC4-8EF0-7E83C54B964C}" presName="Accent" presStyleLbl="bgShp" presStyleIdx="4" presStyleCnt="6" custLinFactNeighborX="-57126" custLinFactNeighborY="73924"/>
      <dgm:spPr/>
    </dgm:pt>
    <dgm:pt modelId="{629F8F83-DDFB-4515-8381-742C5AC6C9B3}" type="pres">
      <dgm:prSet presAssocID="{531D70A3-0823-4CC4-8EF0-7E83C54B964C}" presName="Child5" presStyleLbl="node1" presStyleIdx="4" presStyleCnt="6" custScaleX="106870" custLinFactNeighborX="-27309" custLinFactNeighborY="26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7C2A4-94EC-4226-90BF-4AC168009653}" type="pres">
      <dgm:prSet presAssocID="{3F8DFBCE-C423-4512-A27F-3FFCCE04C725}" presName="Accent6" presStyleCnt="0"/>
      <dgm:spPr/>
    </dgm:pt>
    <dgm:pt modelId="{04B3EC08-66A0-4B9F-A8FF-80D359CDD50D}" type="pres">
      <dgm:prSet presAssocID="{3F8DFBCE-C423-4512-A27F-3FFCCE04C725}" presName="Accent" presStyleLbl="bgShp" presStyleIdx="5" presStyleCnt="6" custScaleY="160108" custLinFactNeighborX="-47182" custLinFactNeighborY="-10952"/>
      <dgm:spPr/>
    </dgm:pt>
    <dgm:pt modelId="{3FADB4F5-F68B-44DA-98D1-E0C8CA43C404}" type="pres">
      <dgm:prSet presAssocID="{3F8DFBCE-C423-4512-A27F-3FFCCE04C725}" presName="Child6" presStyleLbl="node1" presStyleIdx="5" presStyleCnt="6" custLinFactNeighborX="-21179" custLinFactNeighborY="-13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CB683-C62F-43BA-BFF7-F77E929B5D37}" srcId="{C81A17A6-FD55-4166-B936-0AE7138FE2DC}" destId="{F543F05F-4ED0-4A1A-94DA-DE50F073462B}" srcOrd="2" destOrd="0" parTransId="{FFB0F7A1-EDC7-4EEB-9855-C64A57106CE0}" sibTransId="{B59525BA-C16B-4BA6-ACBC-6AA2A4A68F5F}"/>
    <dgm:cxn modelId="{52B4ABEE-FAC5-47C9-AE9A-05E6075394B9}" type="presOf" srcId="{C81A17A6-FD55-4166-B936-0AE7138FE2DC}" destId="{F38175A1-744A-44AF-AC9B-298467E17514}" srcOrd="0" destOrd="0" presId="urn:microsoft.com/office/officeart/2011/layout/HexagonRadial"/>
    <dgm:cxn modelId="{54BF9D8C-7E4E-4B24-81DF-FA9A1F20090A}" type="presOf" srcId="{78C0E443-DA6A-4737-A068-875125A01872}" destId="{076E24D9-FBE4-4EC8-84F9-600AFC1B7433}" srcOrd="0" destOrd="0" presId="urn:microsoft.com/office/officeart/2011/layout/HexagonRadial"/>
    <dgm:cxn modelId="{CE05C966-9F5A-43AE-8A14-D4DA2CA2F6D8}" type="presOf" srcId="{531D70A3-0823-4CC4-8EF0-7E83C54B964C}" destId="{629F8F83-DDFB-4515-8381-742C5AC6C9B3}" srcOrd="0" destOrd="0" presId="urn:microsoft.com/office/officeart/2011/layout/HexagonRadial"/>
    <dgm:cxn modelId="{A90A31DC-8DFC-4522-A442-27A69CCC1B30}" type="presOf" srcId="{65D5F012-3AFD-4B60-A74A-F198A150F4BF}" destId="{E84F28AD-3087-4BD1-B441-884FF0B7675E}" srcOrd="0" destOrd="0" presId="urn:microsoft.com/office/officeart/2011/layout/HexagonRadial"/>
    <dgm:cxn modelId="{3B81F521-0A91-43E8-83F7-E9A6AEC02631}" srcId="{EC8FF397-8C52-40CC-B26C-24989F20DF09}" destId="{C81A17A6-FD55-4166-B936-0AE7138FE2DC}" srcOrd="0" destOrd="0" parTransId="{8BBD7E67-9507-497A-B240-619F79F0B6AB}" sibTransId="{CF98ECE1-7F8F-42EC-A7DB-7D92DA79969E}"/>
    <dgm:cxn modelId="{854C091B-A734-4DE5-93B5-0F03B3F1D86E}" srcId="{C81A17A6-FD55-4166-B936-0AE7138FE2DC}" destId="{5428DFF3-9876-4509-83C8-6D44C546A9C8}" srcOrd="3" destOrd="0" parTransId="{C286BC0E-6DC8-4C72-9173-61AD2AEE4E4A}" sibTransId="{B813CF70-1778-4082-9434-71F79C37ECFC}"/>
    <dgm:cxn modelId="{9D19FD33-23F5-4126-B02B-81583F630F08}" srcId="{C81A17A6-FD55-4166-B936-0AE7138FE2DC}" destId="{65D5F012-3AFD-4B60-A74A-F198A150F4BF}" srcOrd="0" destOrd="0" parTransId="{5E70E94A-0F6F-4B31-AC52-8AB784AEED49}" sibTransId="{C4C57FCB-C178-4F89-8521-A3AC5D224A8D}"/>
    <dgm:cxn modelId="{ABEB5770-B0D8-4410-91EB-C2103D27C28B}" type="presOf" srcId="{3F8DFBCE-C423-4512-A27F-3FFCCE04C725}" destId="{3FADB4F5-F68B-44DA-98D1-E0C8CA43C404}" srcOrd="0" destOrd="0" presId="urn:microsoft.com/office/officeart/2011/layout/HexagonRadial"/>
    <dgm:cxn modelId="{8E6CBED2-4A60-4644-A320-B8244D9D7192}" srcId="{C81A17A6-FD55-4166-B936-0AE7138FE2DC}" destId="{531D70A3-0823-4CC4-8EF0-7E83C54B964C}" srcOrd="4" destOrd="0" parTransId="{6010C653-4F4F-400A-BF5F-2E55A17F8D30}" sibTransId="{DCFC0898-052B-477D-A97F-AB0C82B5E572}"/>
    <dgm:cxn modelId="{B63CA7F7-22C7-4F5C-A119-273D07854DBC}" type="presOf" srcId="{F543F05F-4ED0-4A1A-94DA-DE50F073462B}" destId="{7C77F719-C2D7-4CE8-AF9D-1E7EAC4B675D}" srcOrd="0" destOrd="0" presId="urn:microsoft.com/office/officeart/2011/layout/HexagonRadial"/>
    <dgm:cxn modelId="{4AD106E9-FE4A-4AD5-AF77-F01E70E38704}" type="presOf" srcId="{EC8FF397-8C52-40CC-B26C-24989F20DF09}" destId="{9CF4D15D-552E-421D-870C-BAFA2BA92C17}" srcOrd="0" destOrd="0" presId="urn:microsoft.com/office/officeart/2011/layout/HexagonRadial"/>
    <dgm:cxn modelId="{8E0BCC9F-0DD1-4325-AF0D-DA12E6AFFF60}" srcId="{C81A17A6-FD55-4166-B936-0AE7138FE2DC}" destId="{78C0E443-DA6A-4737-A068-875125A01872}" srcOrd="1" destOrd="0" parTransId="{B54C4BB3-1CE5-49F6-A099-7165CC2ACF3E}" sibTransId="{772AB711-1A2F-4013-AC91-41E129E70E3F}"/>
    <dgm:cxn modelId="{09BD4E43-1DF2-4917-9D78-0A9745827613}" srcId="{C81A17A6-FD55-4166-B936-0AE7138FE2DC}" destId="{3F8DFBCE-C423-4512-A27F-3FFCCE04C725}" srcOrd="5" destOrd="0" parTransId="{A9534673-4E34-4650-B52B-1E2D2E567472}" sibTransId="{9881F54C-B9AA-4B83-A876-136461DCE464}"/>
    <dgm:cxn modelId="{B67BA961-EDF8-44E7-927A-4F8BC7E5D31B}" type="presOf" srcId="{5428DFF3-9876-4509-83C8-6D44C546A9C8}" destId="{D91EDECE-E878-4CAD-8C3F-2341F937CF95}" srcOrd="0" destOrd="0" presId="urn:microsoft.com/office/officeart/2011/layout/HexagonRadial"/>
    <dgm:cxn modelId="{F7F6F3BD-9E15-46BC-9F28-036B74BFAFDA}" type="presParOf" srcId="{9CF4D15D-552E-421D-870C-BAFA2BA92C17}" destId="{F38175A1-744A-44AF-AC9B-298467E17514}" srcOrd="0" destOrd="0" presId="urn:microsoft.com/office/officeart/2011/layout/HexagonRadial"/>
    <dgm:cxn modelId="{B3BDC8C2-794D-48C0-9255-F40876BDEEDA}" type="presParOf" srcId="{9CF4D15D-552E-421D-870C-BAFA2BA92C17}" destId="{E5C59421-5A2C-4799-9F48-41B3F038F792}" srcOrd="1" destOrd="0" presId="urn:microsoft.com/office/officeart/2011/layout/HexagonRadial"/>
    <dgm:cxn modelId="{FB2296B7-ADC9-43CE-B0E8-1893AF02A3B5}" type="presParOf" srcId="{E5C59421-5A2C-4799-9F48-41B3F038F792}" destId="{5823B60D-378A-4E8A-821D-740295213C92}" srcOrd="0" destOrd="0" presId="urn:microsoft.com/office/officeart/2011/layout/HexagonRadial"/>
    <dgm:cxn modelId="{A8C49407-EF5C-4425-8D76-B7652A10D7CF}" type="presParOf" srcId="{9CF4D15D-552E-421D-870C-BAFA2BA92C17}" destId="{E84F28AD-3087-4BD1-B441-884FF0B7675E}" srcOrd="2" destOrd="0" presId="urn:microsoft.com/office/officeart/2011/layout/HexagonRadial"/>
    <dgm:cxn modelId="{A6323CF5-550C-4322-BAE6-AEED63383C91}" type="presParOf" srcId="{9CF4D15D-552E-421D-870C-BAFA2BA92C17}" destId="{31625BC3-7878-4DE7-8FF5-A1CEA1861913}" srcOrd="3" destOrd="0" presId="urn:microsoft.com/office/officeart/2011/layout/HexagonRadial"/>
    <dgm:cxn modelId="{B0F76A58-9D1A-4E56-A075-53B36AE2B61B}" type="presParOf" srcId="{31625BC3-7878-4DE7-8FF5-A1CEA1861913}" destId="{9FD4D38D-5B8D-4070-9199-B8B2AF6CC746}" srcOrd="0" destOrd="0" presId="urn:microsoft.com/office/officeart/2011/layout/HexagonRadial"/>
    <dgm:cxn modelId="{02E67226-0FD2-4A37-A7F2-903D73E4A41E}" type="presParOf" srcId="{9CF4D15D-552E-421D-870C-BAFA2BA92C17}" destId="{076E24D9-FBE4-4EC8-84F9-600AFC1B7433}" srcOrd="4" destOrd="0" presId="urn:microsoft.com/office/officeart/2011/layout/HexagonRadial"/>
    <dgm:cxn modelId="{2E24925A-7680-4C02-AA53-290E27867348}" type="presParOf" srcId="{9CF4D15D-552E-421D-870C-BAFA2BA92C17}" destId="{DEA8C582-26AB-4FF7-B9B2-A9D8968B5D9C}" srcOrd="5" destOrd="0" presId="urn:microsoft.com/office/officeart/2011/layout/HexagonRadial"/>
    <dgm:cxn modelId="{0E8A12E3-F103-4420-A49A-2372EE2C4B94}" type="presParOf" srcId="{DEA8C582-26AB-4FF7-B9B2-A9D8968B5D9C}" destId="{2628D4DD-B144-4C7D-BA26-D7972C26055A}" srcOrd="0" destOrd="0" presId="urn:microsoft.com/office/officeart/2011/layout/HexagonRadial"/>
    <dgm:cxn modelId="{494BE5CD-C3CA-4625-8B56-0CAECCCCB1F5}" type="presParOf" srcId="{9CF4D15D-552E-421D-870C-BAFA2BA92C17}" destId="{7C77F719-C2D7-4CE8-AF9D-1E7EAC4B675D}" srcOrd="6" destOrd="0" presId="urn:microsoft.com/office/officeart/2011/layout/HexagonRadial"/>
    <dgm:cxn modelId="{255BF868-DB9F-4616-859E-6B6818334984}" type="presParOf" srcId="{9CF4D15D-552E-421D-870C-BAFA2BA92C17}" destId="{F088EB9C-741F-4C3F-9D10-68D327B18316}" srcOrd="7" destOrd="0" presId="urn:microsoft.com/office/officeart/2011/layout/HexagonRadial"/>
    <dgm:cxn modelId="{8FE5AFAE-7CC7-4CA5-88A5-35129E4DFB2F}" type="presParOf" srcId="{F088EB9C-741F-4C3F-9D10-68D327B18316}" destId="{BC3217D6-6156-48A6-B832-928818E4C385}" srcOrd="0" destOrd="0" presId="urn:microsoft.com/office/officeart/2011/layout/HexagonRadial"/>
    <dgm:cxn modelId="{C03AAF64-2195-4E81-864B-FBC54C02CCC0}" type="presParOf" srcId="{9CF4D15D-552E-421D-870C-BAFA2BA92C17}" destId="{D91EDECE-E878-4CAD-8C3F-2341F937CF95}" srcOrd="8" destOrd="0" presId="urn:microsoft.com/office/officeart/2011/layout/HexagonRadial"/>
    <dgm:cxn modelId="{D3976584-5B1B-4D9E-A20F-E66BD3CD7414}" type="presParOf" srcId="{9CF4D15D-552E-421D-870C-BAFA2BA92C17}" destId="{B04EACD0-A240-422B-9C0C-72C010F04F3F}" srcOrd="9" destOrd="0" presId="urn:microsoft.com/office/officeart/2011/layout/HexagonRadial"/>
    <dgm:cxn modelId="{DAC3F0D2-38A6-40F0-BC1D-89BCABDFF8DD}" type="presParOf" srcId="{B04EACD0-A240-422B-9C0C-72C010F04F3F}" destId="{F633B073-2BC6-40A0-969B-2FF299049766}" srcOrd="0" destOrd="0" presId="urn:microsoft.com/office/officeart/2011/layout/HexagonRadial"/>
    <dgm:cxn modelId="{E590D35A-6E9E-40E8-A2E0-F92F437714B3}" type="presParOf" srcId="{9CF4D15D-552E-421D-870C-BAFA2BA92C17}" destId="{629F8F83-DDFB-4515-8381-742C5AC6C9B3}" srcOrd="10" destOrd="0" presId="urn:microsoft.com/office/officeart/2011/layout/HexagonRadial"/>
    <dgm:cxn modelId="{2E2F9944-DA3B-46E8-892A-72016CCC4B6C}" type="presParOf" srcId="{9CF4D15D-552E-421D-870C-BAFA2BA92C17}" destId="{7497C2A4-94EC-4226-90BF-4AC168009653}" srcOrd="11" destOrd="0" presId="urn:microsoft.com/office/officeart/2011/layout/HexagonRadial"/>
    <dgm:cxn modelId="{31B36D48-1F56-4724-9CD5-AD02762DA80C}" type="presParOf" srcId="{7497C2A4-94EC-4226-90BF-4AC168009653}" destId="{04B3EC08-66A0-4B9F-A8FF-80D359CDD50D}" srcOrd="0" destOrd="0" presId="urn:microsoft.com/office/officeart/2011/layout/HexagonRadial"/>
    <dgm:cxn modelId="{1406D1DE-B687-4590-8E63-967057C0F438}" type="presParOf" srcId="{9CF4D15D-552E-421D-870C-BAFA2BA92C17}" destId="{3FADB4F5-F68B-44DA-98D1-E0C8CA43C4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75A1-744A-44AF-AC9B-298467E17514}">
      <dsp:nvSpPr>
        <dsp:cNvPr id="0" name=""/>
        <dsp:cNvSpPr/>
      </dsp:nvSpPr>
      <dsp:spPr>
        <a:xfrm>
          <a:off x="4035995" y="1678979"/>
          <a:ext cx="2811100" cy="211816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And Confucius says that everything starts with two people…</a:t>
          </a:r>
          <a:endParaRPr lang="en-US" sz="1300" b="1" kern="1200" dirty="0"/>
        </a:p>
      </dsp:txBody>
      <dsp:txXfrm>
        <a:off x="4471973" y="2007489"/>
        <a:ext cx="1939144" cy="1461144"/>
      </dsp:txXfrm>
    </dsp:sp>
    <dsp:sp modelId="{9FD4D38D-5B8D-4070-9199-B8B2AF6CC746}">
      <dsp:nvSpPr>
        <dsp:cNvPr id="0" name=""/>
        <dsp:cNvSpPr/>
      </dsp:nvSpPr>
      <dsp:spPr>
        <a:xfrm>
          <a:off x="6264601" y="457616"/>
          <a:ext cx="847275" cy="73004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F28AD-3087-4BD1-B441-884FF0B7675E}">
      <dsp:nvSpPr>
        <dsp:cNvPr id="0" name=""/>
        <dsp:cNvSpPr/>
      </dsp:nvSpPr>
      <dsp:spPr>
        <a:xfrm>
          <a:off x="4525578" y="0"/>
          <a:ext cx="1840291" cy="15920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Happily together</a:t>
          </a:r>
          <a:endParaRPr lang="en-US" sz="1300" b="1" kern="1200" dirty="0"/>
        </a:p>
      </dsp:txBody>
      <dsp:txXfrm>
        <a:off x="4830554" y="263840"/>
        <a:ext cx="1230339" cy="1064388"/>
      </dsp:txXfrm>
    </dsp:sp>
    <dsp:sp modelId="{2628D4DD-B144-4C7D-BA26-D7972C26055A}">
      <dsp:nvSpPr>
        <dsp:cNvPr id="0" name=""/>
        <dsp:cNvSpPr/>
      </dsp:nvSpPr>
      <dsp:spPr>
        <a:xfrm>
          <a:off x="7123516" y="2398543"/>
          <a:ext cx="847275" cy="101688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E24D9-FBE4-4EC8-84F9-600AFC1B7433}">
      <dsp:nvSpPr>
        <dsp:cNvPr id="0" name=""/>
        <dsp:cNvSpPr/>
      </dsp:nvSpPr>
      <dsp:spPr>
        <a:xfrm>
          <a:off x="6608395" y="804626"/>
          <a:ext cx="1840291" cy="15920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106209"/>
            <a:satOff val="-10468"/>
            <a:lumOff val="72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Unhappily together</a:t>
          </a:r>
          <a:endParaRPr lang="en-US" sz="1300" b="1" kern="1200" dirty="0"/>
        </a:p>
      </dsp:txBody>
      <dsp:txXfrm>
        <a:off x="6913371" y="1068466"/>
        <a:ext cx="1230339" cy="1064388"/>
      </dsp:txXfrm>
    </dsp:sp>
    <dsp:sp modelId="{BC3217D6-6156-48A6-B832-928818E4C385}">
      <dsp:nvSpPr>
        <dsp:cNvPr id="0" name=""/>
        <dsp:cNvSpPr/>
      </dsp:nvSpPr>
      <dsp:spPr>
        <a:xfrm>
          <a:off x="6153311" y="4372373"/>
          <a:ext cx="847275" cy="73004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7F719-C2D7-4CE8-AF9D-1E7EAC4B675D}">
      <dsp:nvSpPr>
        <dsp:cNvPr id="0" name=""/>
        <dsp:cNvSpPr/>
      </dsp:nvSpPr>
      <dsp:spPr>
        <a:xfrm>
          <a:off x="6608395" y="3304843"/>
          <a:ext cx="1840291" cy="15920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212418"/>
            <a:satOff val="-20937"/>
            <a:lumOff val="144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Separated / Divorced</a:t>
          </a:r>
          <a:endParaRPr lang="en-US" sz="1300" b="1" kern="1200" dirty="0"/>
        </a:p>
      </dsp:txBody>
      <dsp:txXfrm>
        <a:off x="6913371" y="3568683"/>
        <a:ext cx="1230339" cy="1064388"/>
      </dsp:txXfrm>
    </dsp:sp>
    <dsp:sp modelId="{F633B073-2BC6-40A0-969B-2FF299049766}">
      <dsp:nvSpPr>
        <dsp:cNvPr id="0" name=""/>
        <dsp:cNvSpPr/>
      </dsp:nvSpPr>
      <dsp:spPr>
        <a:xfrm>
          <a:off x="3838886" y="4442351"/>
          <a:ext cx="847275" cy="730040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EDECE-E878-4CAD-8C3F-2341F937CF95}">
      <dsp:nvSpPr>
        <dsp:cNvPr id="0" name=""/>
        <dsp:cNvSpPr/>
      </dsp:nvSpPr>
      <dsp:spPr>
        <a:xfrm>
          <a:off x="4535571" y="3884603"/>
          <a:ext cx="1840291" cy="15920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318628"/>
            <a:satOff val="-31405"/>
            <a:lumOff val="21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Bereaved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(partner has died)</a:t>
          </a:r>
          <a:endParaRPr lang="en-US" sz="1300" b="1" kern="1200" dirty="0"/>
        </a:p>
      </dsp:txBody>
      <dsp:txXfrm>
        <a:off x="4840547" y="4148443"/>
        <a:ext cx="1230339" cy="1064388"/>
      </dsp:txXfrm>
    </dsp:sp>
    <dsp:sp modelId="{04B3EC08-66A0-4B9F-A8FF-80D359CDD50D}">
      <dsp:nvSpPr>
        <dsp:cNvPr id="0" name=""/>
        <dsp:cNvSpPr/>
      </dsp:nvSpPr>
      <dsp:spPr>
        <a:xfrm>
          <a:off x="2918109" y="2239077"/>
          <a:ext cx="847275" cy="1168853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F8F83-DDFB-4515-8381-742C5AC6C9B3}">
      <dsp:nvSpPr>
        <dsp:cNvPr id="0" name=""/>
        <dsp:cNvSpPr/>
      </dsp:nvSpPr>
      <dsp:spPr>
        <a:xfrm>
          <a:off x="2264202" y="3325123"/>
          <a:ext cx="1966719" cy="15920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424837"/>
            <a:satOff val="-41874"/>
            <a:lumOff val="28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Physically present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Psychologically absent</a:t>
          </a:r>
          <a:endParaRPr lang="en-US" sz="1300" b="1" kern="1200" dirty="0"/>
        </a:p>
      </dsp:txBody>
      <dsp:txXfrm>
        <a:off x="2579713" y="3580531"/>
        <a:ext cx="1335697" cy="1081252"/>
      </dsp:txXfrm>
    </dsp:sp>
    <dsp:sp modelId="{3FADB4F5-F68B-44DA-98D1-E0C8CA43C404}">
      <dsp:nvSpPr>
        <dsp:cNvPr id="0" name=""/>
        <dsp:cNvSpPr/>
      </dsp:nvSpPr>
      <dsp:spPr>
        <a:xfrm>
          <a:off x="2440226" y="757173"/>
          <a:ext cx="1840291" cy="15920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80000"/>
            <a:hueOff val="531046"/>
            <a:satOff val="-52342"/>
            <a:lumOff val="360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Adoptive / Reconstituted</a:t>
          </a:r>
          <a:endParaRPr lang="en-US" sz="1300" b="1" kern="1200" dirty="0"/>
        </a:p>
      </dsp:txBody>
      <dsp:txXfrm>
        <a:off x="2745202" y="1021013"/>
        <a:ext cx="1230339" cy="106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sychcentral.com/mindfulness/2010/03/mindfulness-and-trauma-an-interview-with-john-briere-ph-d/" TargetMode="External"/><Relationship Id="rId2" Type="http://schemas.openxmlformats.org/officeDocument/2006/relationships/hyperlink" Target="http://blogs.psychcentral.com/dbt/2010/05/building-resilienc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299718"/>
          </a:xfrm>
        </p:spPr>
        <p:txBody>
          <a:bodyPr>
            <a:normAutofit/>
          </a:bodyPr>
          <a:lstStyle/>
          <a:p>
            <a:pPr algn="ctr"/>
            <a:r>
              <a:rPr lang="en-ZA" sz="4400" cap="none" dirty="0" smtClean="0">
                <a:latin typeface="Lucida Calligraphy" panose="03010101010101010101" pitchFamily="66" charset="0"/>
              </a:rPr>
              <a:t>Promoting Resilience In Adults</a:t>
            </a:r>
            <a:endParaRPr lang="en-ZA" sz="4400" cap="none" dirty="0"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ZA" sz="3600" b="1" dirty="0" smtClean="0">
                <a:latin typeface="Bradley Hand ITC" panose="03070402050302030203" pitchFamily="66" charset="0"/>
              </a:rPr>
              <a:t>Discovery Primary Full Service School</a:t>
            </a:r>
          </a:p>
          <a:p>
            <a:pPr algn="ctr"/>
            <a:r>
              <a:rPr lang="en-ZA" sz="3600" b="1" dirty="0" smtClean="0">
                <a:latin typeface="Bradley Hand ITC" panose="03070402050302030203" pitchFamily="66" charset="0"/>
              </a:rPr>
              <a:t>9 September 2017</a:t>
            </a:r>
          </a:p>
          <a:p>
            <a:pPr algn="r"/>
            <a:r>
              <a:rPr lang="en-ZA" sz="2800" b="1" dirty="0" smtClean="0">
                <a:latin typeface="Bradley Hand ITC" panose="03070402050302030203" pitchFamily="66" charset="0"/>
              </a:rPr>
              <a:t>     Bev </a:t>
            </a:r>
            <a:r>
              <a:rPr lang="en-ZA" sz="2800" b="1" dirty="0">
                <a:latin typeface="Bradley Hand ITC" panose="03070402050302030203" pitchFamily="66" charset="0"/>
              </a:rPr>
              <a:t>F</a:t>
            </a:r>
            <a:r>
              <a:rPr lang="en-ZA" sz="2800" b="1" dirty="0" smtClean="0">
                <a:latin typeface="Bradley Hand ITC" panose="03070402050302030203" pitchFamily="66" charset="0"/>
              </a:rPr>
              <a:t>eldman</a:t>
            </a:r>
            <a:endParaRPr lang="en-ZA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4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62" y="2339444"/>
            <a:ext cx="3728734" cy="3545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09" y="2183802"/>
            <a:ext cx="2862019" cy="35408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2494" y="1515532"/>
            <a:ext cx="4554707" cy="823912"/>
          </a:xfrm>
        </p:spPr>
        <p:txBody>
          <a:bodyPr/>
          <a:lstStyle/>
          <a:p>
            <a:r>
              <a:rPr lang="en-ZA" dirty="0" smtClean="0"/>
              <a:t>Fragility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983750" y="1241631"/>
            <a:ext cx="5105400" cy="823912"/>
          </a:xfrm>
        </p:spPr>
        <p:txBody>
          <a:bodyPr/>
          <a:lstStyle/>
          <a:p>
            <a:r>
              <a:rPr lang="en-ZA" dirty="0" smtClean="0"/>
              <a:t>Resilience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33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4" y="1520606"/>
            <a:ext cx="4610910" cy="3990787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9030" y="1520605"/>
            <a:ext cx="2548647" cy="39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54766" y="1520604"/>
            <a:ext cx="2548647" cy="39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9864" y="350195"/>
            <a:ext cx="466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P</a:t>
            </a:r>
            <a:r>
              <a:rPr lang="en-ZA" sz="3600" b="1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ersonal exercise</a:t>
            </a:r>
            <a:endParaRPr lang="en-ZA" sz="3600" b="1" dirty="0">
              <a:solidFill>
                <a:schemeClr val="accent5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4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cap="none" dirty="0" smtClean="0">
                <a:latin typeface="Bradley Hand ITC" panose="03070402050302030203" pitchFamily="66" charset="0"/>
              </a:rPr>
              <a:t>Some important concepts</a:t>
            </a:r>
            <a:endParaRPr lang="en-ZA" b="1" cap="none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b="1" i="1" dirty="0" smtClean="0"/>
              <a:t>Locus of control </a:t>
            </a:r>
            <a:r>
              <a:rPr lang="en-ZA" dirty="0" smtClean="0"/>
              <a:t>– </a:t>
            </a:r>
            <a:r>
              <a:rPr lang="en-ZA" dirty="0"/>
              <a:t>the extent of power you believe you have over your life.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ZA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dirty="0"/>
              <a:t> </a:t>
            </a:r>
            <a:r>
              <a:rPr lang="en-ZA" i="1" dirty="0"/>
              <a:t>I</a:t>
            </a:r>
            <a:r>
              <a:rPr lang="en-ZA" i="1" dirty="0" smtClean="0"/>
              <a:t>nternal</a:t>
            </a:r>
            <a:r>
              <a:rPr lang="en-ZA" dirty="0" smtClean="0"/>
              <a:t> - </a:t>
            </a:r>
            <a:r>
              <a:rPr lang="en-ZA" dirty="0"/>
              <a:t>you believe in your ability to influence events in your life, events that affect you. you would be more likely to improve your </a:t>
            </a:r>
            <a:r>
              <a:rPr lang="en-ZA" dirty="0" smtClean="0"/>
              <a:t>situation.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ZA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i="1" dirty="0" smtClean="0"/>
              <a:t>External</a:t>
            </a:r>
            <a:r>
              <a:rPr lang="en-ZA" dirty="0" smtClean="0"/>
              <a:t> - </a:t>
            </a:r>
            <a:r>
              <a:rPr lang="en-ZA" dirty="0"/>
              <a:t>you would be inclined to blame external or outside forces for events and their outcomes. You would be more likely to view yourself as a victim of circumstance; unable to have the life you want.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ZA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b="1" i="1" dirty="0" smtClean="0"/>
              <a:t>Circle of Concern </a:t>
            </a:r>
            <a:r>
              <a:rPr lang="en-ZA" dirty="0" smtClean="0"/>
              <a:t>– things you worry about but cannot influence or do anything about.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ZA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b="1" i="1" dirty="0" smtClean="0"/>
              <a:t>Circle of Influence </a:t>
            </a:r>
            <a:r>
              <a:rPr lang="en-ZA" dirty="0" smtClean="0"/>
              <a:t>– things you worry about, but which you can influence or do something about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843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3101340" y="548640"/>
            <a:ext cx="5989320" cy="576072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779520" y="2738417"/>
            <a:ext cx="4632960" cy="348234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41925" y="710200"/>
            <a:ext cx="170815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of Concern</a:t>
            </a: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65725" y="2899977"/>
            <a:ext cx="178435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of Influence</a:t>
            </a: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2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08" y="2147685"/>
            <a:ext cx="4148735" cy="2404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97" y="1399163"/>
            <a:ext cx="4622258" cy="46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cap="none" dirty="0" smtClean="0">
                <a:latin typeface="Lucida Calligraphy" panose="03010101010101010101" pitchFamily="66" charset="0"/>
              </a:rPr>
              <a:t>Can resilience be developed </a:t>
            </a:r>
            <a:br>
              <a:rPr lang="en-ZA" sz="3600" cap="none" dirty="0" smtClean="0">
                <a:latin typeface="Lucida Calligraphy" panose="03010101010101010101" pitchFamily="66" charset="0"/>
              </a:rPr>
            </a:br>
            <a:r>
              <a:rPr lang="en-ZA" sz="3600" cap="none" dirty="0" smtClean="0">
                <a:latin typeface="Lucida Calligraphy" panose="03010101010101010101" pitchFamily="66" charset="0"/>
              </a:rPr>
              <a:t/>
            </a:r>
            <a:br>
              <a:rPr lang="en-ZA" sz="3600" cap="none" dirty="0" smtClean="0">
                <a:latin typeface="Lucida Calligraphy" panose="03010101010101010101" pitchFamily="66" charset="0"/>
              </a:rPr>
            </a:br>
            <a:r>
              <a:rPr lang="en-ZA" sz="3600" cap="none" dirty="0" smtClean="0">
                <a:latin typeface="Lucida Calligraphy" panose="03010101010101010101" pitchFamily="66" charset="0"/>
              </a:rPr>
              <a:t>(improved / built) ?</a:t>
            </a:r>
            <a:endParaRPr lang="en-ZA" sz="3600" cap="none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6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50" y="2126249"/>
            <a:ext cx="4804775" cy="3399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70" y="2213846"/>
            <a:ext cx="4461406" cy="33892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cap="none" dirty="0" smtClean="0">
                <a:latin typeface="Lucida Calligraphy" panose="03010101010101010101" pitchFamily="66" charset="0"/>
              </a:rPr>
              <a:t>We’re born with innate resilience</a:t>
            </a:r>
            <a:endParaRPr lang="en-ZA" sz="3600" cap="none" dirty="0">
              <a:latin typeface="Lucida Calligraphy" panose="030101010101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100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29797"/>
          </a:xfrm>
        </p:spPr>
        <p:txBody>
          <a:bodyPr/>
          <a:lstStyle/>
          <a:p>
            <a:r>
              <a:rPr lang="en-ZA" sz="4400" dirty="0" smtClean="0"/>
              <a:t>PERMA +</a:t>
            </a:r>
            <a:br>
              <a:rPr lang="en-ZA" sz="4400" dirty="0" smtClean="0"/>
            </a:br>
            <a:r>
              <a:rPr lang="en-ZA" sz="1800" cap="none" dirty="0" smtClean="0">
                <a:latin typeface="Lucida Calligraphy" panose="03010101010101010101" pitchFamily="66" charset="0"/>
              </a:rPr>
              <a:t>Seligman, M. </a:t>
            </a:r>
            <a:r>
              <a:rPr lang="en-ZA" sz="1800" cap="none" dirty="0" smtClean="0">
                <a:latin typeface="Lucida Calligraphy" panose="03010101010101010101" pitchFamily="66" charset="0"/>
              </a:rPr>
              <a:t>2013</a:t>
            </a:r>
            <a:endParaRPr lang="en-ZA" sz="18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4170"/>
            <a:ext cx="10820400" cy="422451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– Positive emotions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(which speak to hedonic feelings of happiness such as amusement, hope, joy, interest, love, compassion, gratitude and pride);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– Engagement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(that refers to feeling connected to activities or organisations e.g. being interested, engaged with or absorbed in something); 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– Relationships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(positive relationships refer to feeling cared about and supported, and being integrated with others socially);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– Meaning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(feeling that one is connected to something meaningful and that life is valuable /purposeful);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Accomplishment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(refers to progress towards goals, feeling capable and experiencing a sense of achievement).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3200" b="1" dirty="0" smtClean="0"/>
              <a:t>+    OPTIMISM      NUTRITION      </a:t>
            </a:r>
            <a:r>
              <a:rPr lang="en-ZA" sz="3200" b="1" dirty="0" smtClean="0"/>
              <a:t>PHYSICAL ACTVITY</a:t>
            </a:r>
            <a:r>
              <a:rPr lang="en-ZA" sz="3200" b="1" dirty="0" smtClean="0"/>
              <a:t>       </a:t>
            </a:r>
            <a:r>
              <a:rPr lang="en-ZA" sz="3200" b="1" dirty="0" smtClean="0"/>
              <a:t>SLEEP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144931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728" y="865762"/>
            <a:ext cx="9134272" cy="554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following are just a few of the techniques you c</a:t>
            </a:r>
            <a:r>
              <a:rPr lang="en-ZA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ould </a:t>
            </a:r>
            <a:r>
              <a:rPr lang="en-ZA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in order to foster your own resilience.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a Sense of Purpose in Your Life.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Positive Beliefs in Your Abilities.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Strong Social Network.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Embrace </a:t>
            </a: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Optimistic.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Nurture </a:t>
            </a: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Yourself.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Problem-Solving Skills. </a:t>
            </a: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tabLst>
                <a:tab pos="457200" algn="l"/>
              </a:tabLst>
            </a:pPr>
            <a:endParaRPr lang="en-Z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ZA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ZA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4535785" y="1361637"/>
            <a:ext cx="824702" cy="71058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5266"/>
            <a:ext cx="8610600" cy="655866"/>
          </a:xfrm>
        </p:spPr>
        <p:txBody>
          <a:bodyPr>
            <a:normAutofit/>
          </a:bodyPr>
          <a:lstStyle/>
          <a:p>
            <a:r>
              <a:rPr lang="en-ZA" sz="3200" cap="none" dirty="0" smtClean="0">
                <a:latin typeface="Lucida Calligraphy" panose="03010101010101010101" pitchFamily="66" charset="0"/>
              </a:rPr>
              <a:t>Parent/caregiver resilience</a:t>
            </a:r>
            <a:endParaRPr lang="en-ZA" sz="3200" cap="none" dirty="0">
              <a:latin typeface="Lucida Calligraphy" panose="03010101010101010101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645512"/>
              </p:ext>
            </p:extLst>
          </p:nvPr>
        </p:nvGraphicFramePr>
        <p:xfrm>
          <a:off x="685800" y="1118681"/>
          <a:ext cx="10820400" cy="5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7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8690" y="569011"/>
            <a:ext cx="8743545" cy="1295400"/>
          </a:xfrm>
        </p:spPr>
        <p:txBody>
          <a:bodyPr>
            <a:normAutofit/>
          </a:bodyPr>
          <a:lstStyle/>
          <a:p>
            <a:pPr algn="l"/>
            <a:r>
              <a:rPr lang="en-ZA" sz="3200" cap="none" dirty="0" smtClean="0">
                <a:latin typeface="Lucida Calligraphy" panose="03010101010101010101" pitchFamily="66" charset="0"/>
              </a:rPr>
              <a:t>What is your dream for yourself and your loved ones?</a:t>
            </a:r>
            <a:endParaRPr lang="en-ZA" sz="3200" cap="none" dirty="0">
              <a:latin typeface="Lucida Calligraphy" panose="03010101010101010101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11428"/>
            <a:ext cx="5079991" cy="578853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To cope, survive, struggle…?</a:t>
            </a:r>
            <a:endParaRPr lang="en-Z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66" y="2957209"/>
            <a:ext cx="3858421" cy="300584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65791" y="1731524"/>
            <a:ext cx="6033860" cy="729632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OR      Flourish, thrive, be happy…?</a:t>
            </a:r>
            <a:endParaRPr lang="en-Z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41" y="2504815"/>
            <a:ext cx="4477188" cy="3429001"/>
          </a:xfrm>
        </p:spPr>
      </p:pic>
    </p:spTree>
    <p:extLst>
      <p:ext uri="{BB962C8B-B14F-4D97-AF65-F5344CB8AC3E}">
        <p14:creationId xmlns:p14="http://schemas.microsoft.com/office/powerpoint/2010/main" val="255073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3465" y="563697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22" y="4378866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22" y="445952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65" y="2671762"/>
            <a:ext cx="1821238" cy="167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47" y="4512216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836" y="233316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530" y="426902"/>
            <a:ext cx="260985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2761" y="39822"/>
            <a:ext cx="2028825" cy="2257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8559" y="2372131"/>
            <a:ext cx="3333546" cy="1666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25" y="4378866"/>
            <a:ext cx="3314700" cy="1876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9542" y="2372131"/>
            <a:ext cx="3028950" cy="1514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0617" y="4268719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2068" y="958926"/>
            <a:ext cx="9871953" cy="402946"/>
          </a:xfrm>
        </p:spPr>
        <p:txBody>
          <a:bodyPr>
            <a:noAutofit/>
          </a:bodyPr>
          <a:lstStyle/>
          <a:p>
            <a:r>
              <a:rPr lang="en-ZA" sz="3200" cap="none" dirty="0" smtClean="0">
                <a:latin typeface="Lucida Calligraphy" panose="03010101010101010101" pitchFamily="66" charset="0"/>
              </a:rPr>
              <a:t>7 habits of resilient parents/caregivers</a:t>
            </a:r>
            <a:endParaRPr lang="en-ZA" sz="3200" cap="none" dirty="0">
              <a:latin typeface="Lucida Calligraphy" panose="030101010101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95" y="2194560"/>
            <a:ext cx="698941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ZA" b="1" dirty="0" smtClean="0"/>
              <a:t>They </a:t>
            </a:r>
            <a:r>
              <a:rPr lang="en-ZA" b="1" dirty="0"/>
              <a:t>don’t play the blame game</a:t>
            </a:r>
            <a:r>
              <a:rPr lang="en-ZA" b="1" dirty="0" smtClean="0"/>
              <a:t>.</a:t>
            </a:r>
          </a:p>
          <a:p>
            <a:r>
              <a:rPr lang="en-ZA" dirty="0" smtClean="0"/>
              <a:t> </a:t>
            </a:r>
          </a:p>
          <a:p>
            <a:r>
              <a:rPr lang="en-ZA" b="1" dirty="0"/>
              <a:t>2. </a:t>
            </a:r>
            <a:r>
              <a:rPr lang="en-ZA" b="1" dirty="0" smtClean="0"/>
              <a:t>They </a:t>
            </a:r>
            <a:r>
              <a:rPr lang="en-ZA" b="1" dirty="0"/>
              <a:t>can find </a:t>
            </a:r>
            <a:r>
              <a:rPr lang="en-ZA" b="1" dirty="0" smtClean="0"/>
              <a:t>humour </a:t>
            </a:r>
            <a:r>
              <a:rPr lang="en-ZA" b="1" dirty="0"/>
              <a:t>in tough situations</a:t>
            </a:r>
            <a:r>
              <a:rPr lang="en-ZA" b="1" dirty="0" smtClean="0"/>
              <a:t>.</a:t>
            </a:r>
          </a:p>
          <a:p>
            <a:r>
              <a:rPr lang="en-ZA" b="1" dirty="0"/>
              <a:t> </a:t>
            </a:r>
            <a:endParaRPr lang="en-ZA" dirty="0"/>
          </a:p>
          <a:p>
            <a:r>
              <a:rPr lang="en-ZA" b="1" dirty="0"/>
              <a:t>3. They ask for help when they need it. </a:t>
            </a:r>
            <a:endParaRPr lang="en-ZA" b="1" dirty="0" smtClean="0"/>
          </a:p>
          <a:p>
            <a:endParaRPr lang="en-ZA" dirty="0"/>
          </a:p>
          <a:p>
            <a:r>
              <a:rPr lang="en-ZA" b="1" dirty="0"/>
              <a:t>4. They’re not afraid to be vulnerable</a:t>
            </a:r>
            <a:r>
              <a:rPr lang="en-ZA" b="1" dirty="0" smtClean="0"/>
              <a:t>.</a:t>
            </a:r>
          </a:p>
          <a:p>
            <a:endParaRPr lang="en-ZA" dirty="0"/>
          </a:p>
          <a:p>
            <a:r>
              <a:rPr lang="en-ZA" b="1" dirty="0"/>
              <a:t>5. They don’t expect their partners to read their minds</a:t>
            </a:r>
            <a:r>
              <a:rPr lang="en-ZA" b="1" dirty="0" smtClean="0"/>
              <a:t>.</a:t>
            </a:r>
          </a:p>
          <a:p>
            <a:endParaRPr lang="en-ZA" b="1" dirty="0" smtClean="0"/>
          </a:p>
          <a:p>
            <a:r>
              <a:rPr lang="en-ZA" b="1" dirty="0"/>
              <a:t>6. They’re committed to solving problems, not ignoring them. </a:t>
            </a:r>
            <a:endParaRPr lang="en-ZA" b="1" dirty="0" smtClean="0"/>
          </a:p>
          <a:p>
            <a:endParaRPr lang="en-ZA" b="1" dirty="0" smtClean="0"/>
          </a:p>
          <a:p>
            <a:r>
              <a:rPr lang="en-ZA" b="1" dirty="0"/>
              <a:t>7. They have a genuine desire to move forward. </a:t>
            </a:r>
            <a:endParaRPr lang="en-ZA" dirty="0"/>
          </a:p>
          <a:p>
            <a:pPr marL="342900" indent="-342900">
              <a:buFontTx/>
              <a:buAutoNum type="arabicPeriod"/>
            </a:pPr>
            <a:endParaRPr lang="en-ZA" dirty="0"/>
          </a:p>
          <a:p>
            <a:pPr marL="342900" indent="-3429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914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cap="none" dirty="0" smtClean="0">
                <a:latin typeface="Lucida Calligraphy" panose="03010101010101010101" pitchFamily="66" charset="0"/>
              </a:rPr>
              <a:t>Tune into each other’s Love Languages</a:t>
            </a:r>
            <a:br>
              <a:rPr lang="en-ZA" sz="3200" cap="none" dirty="0" smtClean="0">
                <a:latin typeface="Lucida Calligraphy" panose="03010101010101010101" pitchFamily="66" charset="0"/>
              </a:rPr>
            </a:br>
            <a:r>
              <a:rPr lang="en-ZA" sz="1600" cap="none" dirty="0" smtClean="0">
                <a:latin typeface="Lucida Calligraphy" panose="03010101010101010101" pitchFamily="66" charset="0"/>
              </a:rPr>
              <a:t>Gary Chapman</a:t>
            </a:r>
            <a:endParaRPr lang="en-ZA" sz="1600" cap="none" dirty="0">
              <a:latin typeface="Lucida Calligraphy" panose="03010101010101010101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55451" y="2057401"/>
            <a:ext cx="53340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  Words </a:t>
            </a:r>
            <a:r>
              <a:rPr lang="en-ZA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affirmation</a:t>
            </a:r>
          </a:p>
          <a:p>
            <a:pPr marL="0" indent="0">
              <a:buNone/>
            </a:pPr>
            <a:endParaRPr lang="en-Z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    Physical touch</a:t>
            </a:r>
          </a:p>
          <a:p>
            <a:pPr marL="0" indent="0">
              <a:buNone/>
            </a:pPr>
            <a:endParaRPr lang="en-Z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    Quality time</a:t>
            </a:r>
          </a:p>
          <a:p>
            <a:pPr marL="0" indent="0">
              <a:buNone/>
            </a:pPr>
            <a:endParaRPr lang="en-Z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    Acts </a:t>
            </a:r>
            <a:r>
              <a:rPr lang="en-ZA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service</a:t>
            </a:r>
          </a:p>
          <a:p>
            <a:pPr marL="0" indent="0">
              <a:buNone/>
            </a:pPr>
            <a:endParaRPr lang="en-Z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    Gifts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422188"/>
            <a:ext cx="3547252" cy="35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2307" y="472544"/>
            <a:ext cx="8850549" cy="1142247"/>
          </a:xfrm>
        </p:spPr>
        <p:txBody>
          <a:bodyPr>
            <a:normAutofit/>
          </a:bodyPr>
          <a:lstStyle/>
          <a:p>
            <a:r>
              <a:rPr lang="en-ZA" sz="3200" cap="none" dirty="0" smtClean="0"/>
              <a:t>Active constructive communication is </a:t>
            </a:r>
            <a:r>
              <a:rPr lang="en-ZA" sz="3200" b="1" cap="none" dirty="0" smtClean="0">
                <a:solidFill>
                  <a:srgbClr val="C00000"/>
                </a:solidFill>
              </a:rPr>
              <a:t>key</a:t>
            </a:r>
            <a:endParaRPr lang="en-ZA" sz="3200" b="1" cap="none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2884251" cy="40241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ZA" sz="1600" dirty="0">
                <a:latin typeface="Georgia" panose="02040502050405020303" pitchFamily="18" charset="0"/>
              </a:rPr>
              <a:t>P</a:t>
            </a:r>
            <a:r>
              <a:rPr lang="en-ZA" sz="1600" dirty="0" smtClean="0">
                <a:latin typeface="Georgia" panose="02040502050405020303" pitchFamily="18" charset="0"/>
              </a:rPr>
              <a:t>ositive </a:t>
            </a:r>
            <a:r>
              <a:rPr lang="en-ZA" sz="1600" dirty="0">
                <a:latin typeface="Georgia" panose="02040502050405020303" pitchFamily="18" charset="0"/>
              </a:rPr>
              <a:t>communication is related to increases in positive mood, which strengthens our relationships and increases well-being on a daily basis (Gable et. al., 2004). 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8383" y="1324824"/>
            <a:ext cx="6031150" cy="52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2656" y="830965"/>
            <a:ext cx="5773021" cy="60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67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Lucida Calligraphy" panose="03010101010101010101" pitchFamily="66" charset="0"/>
              </a:rPr>
              <a:t>Thank you</a:t>
            </a:r>
            <a:endParaRPr lang="en-ZA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3600" dirty="0" smtClean="0">
                <a:latin typeface="Lucida Calligraphy" panose="03010101010101010101" pitchFamily="66" charset="0"/>
              </a:rPr>
              <a:t>Take care and… </a:t>
            </a:r>
          </a:p>
          <a:p>
            <a:pPr marL="0" indent="0">
              <a:buNone/>
            </a:pPr>
            <a:r>
              <a:rPr lang="en-ZA" sz="3600" dirty="0">
                <a:latin typeface="Lucida Calligraphy" panose="03010101010101010101" pitchFamily="66" charset="0"/>
              </a:rPr>
              <a:t> </a:t>
            </a:r>
            <a:r>
              <a:rPr lang="en-ZA" sz="3600" dirty="0" smtClean="0">
                <a:latin typeface="Lucida Calligraphy" panose="03010101010101010101" pitchFamily="66" charset="0"/>
              </a:rPr>
              <a:t>          </a:t>
            </a:r>
          </a:p>
          <a:p>
            <a:pPr marL="0" indent="0">
              <a:buNone/>
            </a:pPr>
            <a:r>
              <a:rPr lang="en-ZA" sz="3600" dirty="0">
                <a:latin typeface="Lucida Calligraphy" panose="03010101010101010101" pitchFamily="66" charset="0"/>
              </a:rPr>
              <a:t> </a:t>
            </a:r>
            <a:r>
              <a:rPr lang="en-ZA" sz="3600" dirty="0" smtClean="0">
                <a:latin typeface="Lucida Calligraphy" panose="03010101010101010101" pitchFamily="66" charset="0"/>
              </a:rPr>
              <a:t>               BE THE BALL</a:t>
            </a:r>
            <a:endParaRPr lang="en-ZA" sz="3600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16" y="3093396"/>
            <a:ext cx="3044850" cy="3125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1" y="37971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cap="none" dirty="0" smtClean="0">
                <a:latin typeface="Lucida Calligraphy" panose="03010101010101010101" pitchFamily="66" charset="0"/>
              </a:rPr>
              <a:t>References</a:t>
            </a:r>
            <a:endParaRPr lang="en-ZA" sz="3600" cap="none" dirty="0">
              <a:latin typeface="Lucida Calligraphy" panose="030101010101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Dodge, R., Daly, A., </a:t>
            </a:r>
            <a:r>
              <a:rPr lang="en-ZA" dirty="0" err="1"/>
              <a:t>Huyton</a:t>
            </a:r>
            <a:r>
              <a:rPr lang="en-ZA" dirty="0"/>
              <a:t>, J., &amp; Sanders, L. 2012. The challenge of defining wellbeing. </a:t>
            </a:r>
            <a:r>
              <a:rPr lang="en-ZA" i="1" dirty="0"/>
              <a:t>International Journal of Wellbeing,</a:t>
            </a:r>
            <a:r>
              <a:rPr lang="en-ZA" dirty="0"/>
              <a:t> 2(3):222-235. doi:10.5502/ijw.v2i3.4b</a:t>
            </a:r>
            <a:r>
              <a:rPr lang="en-ZA" dirty="0" smtClean="0"/>
              <a:t>.</a:t>
            </a:r>
          </a:p>
          <a:p>
            <a:r>
              <a:rPr lang="en-ZA" dirty="0"/>
              <a:t>Seligman, M. 2013. </a:t>
            </a:r>
            <a:r>
              <a:rPr lang="en-ZA" i="1" dirty="0"/>
              <a:t>Authentic Happiness. Using the New positive psychology to Realize Your Potential for Lasting </a:t>
            </a:r>
            <a:r>
              <a:rPr lang="en-ZA" i="1" dirty="0" err="1"/>
              <a:t>Fulfillment</a:t>
            </a:r>
            <a:r>
              <a:rPr lang="en-ZA" i="1" dirty="0"/>
              <a:t>.</a:t>
            </a:r>
            <a:r>
              <a:rPr lang="en-ZA" dirty="0"/>
              <a:t> Nicholas </a:t>
            </a:r>
            <a:r>
              <a:rPr lang="en-ZA" dirty="0" err="1"/>
              <a:t>Brealey</a:t>
            </a:r>
            <a:r>
              <a:rPr lang="en-ZA" dirty="0"/>
              <a:t> publishing. </a:t>
            </a:r>
            <a:r>
              <a:rPr lang="en-ZA" dirty="0" smtClean="0"/>
              <a:t>London</a:t>
            </a:r>
          </a:p>
          <a:p>
            <a:r>
              <a:rPr lang="en-ZA" dirty="0"/>
              <a:t>Gable, Shelly L., et al</a:t>
            </a:r>
            <a:r>
              <a:rPr lang="en-ZA" dirty="0" smtClean="0"/>
              <a:t>. 2004. </a:t>
            </a:r>
            <a:r>
              <a:rPr lang="en-ZA" dirty="0"/>
              <a:t>"What do you do when things go right? The intrapersonal and interpersonal benefits of sharing positive events." Journal of personality and social psychology 87.2 (2004): 228</a:t>
            </a:r>
            <a:r>
              <a:rPr lang="en-ZA" dirty="0" smtClean="0"/>
              <a:t>.</a:t>
            </a:r>
          </a:p>
          <a:p>
            <a:r>
              <a:rPr lang="en-ZA" dirty="0" smtClean="0"/>
              <a:t>Chapman, G. The </a:t>
            </a:r>
            <a:r>
              <a:rPr lang="en-ZA" dirty="0"/>
              <a:t>Five Love Languages </a:t>
            </a:r>
            <a:r>
              <a:rPr lang="en-ZA" dirty="0" smtClean="0"/>
              <a:t>-http</a:t>
            </a:r>
            <a:r>
              <a:rPr lang="en-ZA" dirty="0"/>
              <a:t>://</a:t>
            </a:r>
            <a:r>
              <a:rPr lang="en-ZA" dirty="0" smtClean="0"/>
              <a:t>www.fivelovelanguages.com/learn.html. Retrieved 5 September 2017.</a:t>
            </a:r>
          </a:p>
          <a:p>
            <a:r>
              <a:rPr lang="en-ZA" dirty="0" smtClean="0"/>
              <a:t>Kelsey </a:t>
            </a:r>
            <a:r>
              <a:rPr lang="en-ZA" dirty="0" err="1" smtClean="0"/>
              <a:t>Borresson</a:t>
            </a:r>
            <a:r>
              <a:rPr lang="en-ZA" dirty="0" smtClean="0"/>
              <a:t>, </a:t>
            </a:r>
            <a:r>
              <a:rPr lang="en-ZA" dirty="0" err="1" smtClean="0"/>
              <a:t>Huffpost</a:t>
            </a:r>
            <a:r>
              <a:rPr lang="en-ZA" dirty="0"/>
              <a:t>. </a:t>
            </a:r>
            <a:r>
              <a:rPr lang="en-ZA" dirty="0" smtClean="0"/>
              <a:t>7 habits of resilient couples. http</a:t>
            </a:r>
            <a:r>
              <a:rPr lang="en-ZA" dirty="0"/>
              <a:t>://www.huffingtonpost.com/author/kelsey-borresen</a:t>
            </a:r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711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3277" y="764373"/>
            <a:ext cx="9122923" cy="801780"/>
          </a:xfrm>
        </p:spPr>
        <p:txBody>
          <a:bodyPr>
            <a:normAutofit fontScale="90000"/>
          </a:bodyPr>
          <a:lstStyle/>
          <a:p>
            <a:r>
              <a:rPr lang="en-ZA" cap="none" dirty="0">
                <a:latin typeface="Lucida Calligraphy" panose="03010101010101010101" pitchFamily="66" charset="0"/>
              </a:rPr>
              <a:t>W</a:t>
            </a:r>
            <a:r>
              <a:rPr lang="en-ZA" cap="none" dirty="0" smtClean="0">
                <a:latin typeface="Lucida Calligraphy" panose="03010101010101010101" pitchFamily="66" charset="0"/>
              </a:rPr>
              <a:t>ellbeing is</a:t>
            </a:r>
            <a:r>
              <a:rPr lang="en-ZA" cap="none" dirty="0" smtClean="0">
                <a:latin typeface="Lucida Calligraphy" panose="03010101010101010101" pitchFamily="66" charset="0"/>
              </a:rPr>
              <a:t>…</a:t>
            </a:r>
            <a:br>
              <a:rPr lang="en-ZA" cap="none" dirty="0" smtClean="0">
                <a:latin typeface="Lucida Calligraphy" panose="03010101010101010101" pitchFamily="66" charset="0"/>
              </a:rPr>
            </a:br>
            <a:r>
              <a:rPr lang="en-ZA" sz="1200" cap="none" dirty="0" smtClean="0">
                <a:latin typeface="Lucida Calligraphy" panose="03010101010101010101" pitchFamily="66" charset="0"/>
              </a:rPr>
              <a:t>Dodge, Daly, </a:t>
            </a:r>
            <a:r>
              <a:rPr lang="en-ZA" sz="1200" cap="none" dirty="0" err="1" smtClean="0">
                <a:latin typeface="Lucida Calligraphy" panose="03010101010101010101" pitchFamily="66" charset="0"/>
              </a:rPr>
              <a:t>Huyton</a:t>
            </a:r>
            <a:r>
              <a:rPr lang="en-ZA" sz="1200" cap="none" dirty="0" smtClean="0">
                <a:latin typeface="Lucida Calligraphy" panose="03010101010101010101" pitchFamily="66" charset="0"/>
              </a:rPr>
              <a:t>, Sanders, 2012 </a:t>
            </a:r>
            <a:endParaRPr lang="en-ZA" cap="none" dirty="0">
              <a:latin typeface="Lucida Calligraphy" panose="030101010101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36" y="2276274"/>
            <a:ext cx="7844475" cy="37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4" y="1520606"/>
            <a:ext cx="4610910" cy="3990787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9030" y="1520605"/>
            <a:ext cx="2548647" cy="39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95361" y="1520604"/>
            <a:ext cx="2548647" cy="39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433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779" y="1615829"/>
            <a:ext cx="897863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en-ZA" sz="2400" b="1" dirty="0">
                <a:latin typeface="Lucida Calligraphy" panose="03010101010101010101" pitchFamily="66" charset="0"/>
              </a:rPr>
              <a:t>People with a stronger sense of </a:t>
            </a:r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wellbeing</a:t>
            </a:r>
            <a:r>
              <a:rPr lang="en-ZA" sz="2400" b="1" dirty="0">
                <a:latin typeface="Lucida Calligraphy" panose="03010101010101010101" pitchFamily="66" charset="0"/>
              </a:rPr>
              <a:t> are likely to have higher</a:t>
            </a:r>
            <a:r>
              <a:rPr lang="en-ZA" sz="2400" b="1" dirty="0">
                <a:solidFill>
                  <a:prstClr val="black">
                    <a:tint val="75000"/>
                  </a:prstClr>
                </a:solidFill>
                <a:latin typeface="Lucida Calligraphy" panose="03010101010101010101" pitchFamily="66" charset="0"/>
              </a:rPr>
              <a:t> </a:t>
            </a:r>
            <a:r>
              <a:rPr lang="en-ZA" sz="2800" b="1" dirty="0">
                <a:solidFill>
                  <a:srgbClr val="588FE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resilience</a:t>
            </a:r>
            <a:r>
              <a:rPr lang="en-ZA" sz="2400" b="1" dirty="0">
                <a:solidFill>
                  <a:prstClr val="black">
                    <a:tint val="75000"/>
                  </a:prstClr>
                </a:solidFill>
                <a:latin typeface="Lucida Calligraphy" panose="03010101010101010101" pitchFamily="66" charset="0"/>
              </a:rPr>
              <a:t> </a:t>
            </a:r>
            <a:r>
              <a:rPr lang="en-ZA" sz="2400" b="1" dirty="0">
                <a:latin typeface="Lucida Calligraphy" panose="03010101010101010101" pitchFamily="66" charset="0"/>
              </a:rPr>
              <a:t>in the face of adversity, challenges or setbacks</a:t>
            </a:r>
          </a:p>
        </p:txBody>
      </p:sp>
    </p:spTree>
    <p:extLst>
      <p:ext uri="{BB962C8B-B14F-4D97-AF65-F5344CB8AC3E}">
        <p14:creationId xmlns:p14="http://schemas.microsoft.com/office/powerpoint/2010/main" val="243725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49" y="218512"/>
            <a:ext cx="10820399" cy="4217301"/>
          </a:xfrm>
        </p:spPr>
        <p:txBody>
          <a:bodyPr>
            <a:normAutofit/>
          </a:bodyPr>
          <a:lstStyle/>
          <a:p>
            <a:pPr algn="ctr" fontAlgn="base">
              <a:lnSpc>
                <a:spcPct val="150000"/>
              </a:lnSpc>
            </a:pPr>
            <a:r>
              <a:rPr lang="en-ZA" sz="2800" cap="none" dirty="0" smtClean="0">
                <a:latin typeface="Lucida Calligraphy" panose="03010101010101010101" pitchFamily="66" charset="0"/>
                <a:hlinkClick r:id="rId2"/>
              </a:rPr>
              <a:t>Resilience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 is the process of adapting well in the face of </a:t>
            </a:r>
            <a:r>
              <a:rPr lang="en-ZA" sz="2800" cap="none" dirty="0" smtClean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0"/>
              </a:rPr>
              <a:t>adversity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, </a:t>
            </a:r>
            <a:r>
              <a:rPr lang="en-ZA" sz="28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  <a:hlinkClick r:id="rId3"/>
              </a:rPr>
              <a:t>trauma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, </a:t>
            </a:r>
            <a:r>
              <a:rPr lang="en-ZA" sz="2800" cap="none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tragedy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, </a:t>
            </a:r>
            <a:r>
              <a:rPr lang="en-ZA" sz="28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threats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, or even </a:t>
            </a:r>
            <a:r>
              <a:rPr lang="en-ZA" sz="2800" cap="none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significant sources of stress 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— such as family and relationship problems, serious health problems, or workplace and financial stressors. It means </a:t>
            </a:r>
            <a:r>
              <a:rPr lang="en-ZA" sz="2800" b="1" cap="none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“bouncing back” </a:t>
            </a:r>
            <a:r>
              <a:rPr lang="en-ZA" sz="2800" cap="none" dirty="0" smtClean="0">
                <a:latin typeface="Lucida Calligraphy" panose="03010101010101010101" pitchFamily="66" charset="0"/>
              </a:rPr>
              <a:t>from difficult experiences.</a:t>
            </a:r>
            <a:endParaRPr lang="en-ZA" sz="2800" cap="none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2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4476"/>
            <a:ext cx="8610600" cy="787941"/>
          </a:xfrm>
        </p:spPr>
        <p:txBody>
          <a:bodyPr>
            <a:normAutofit/>
          </a:bodyPr>
          <a:lstStyle/>
          <a:p>
            <a:r>
              <a:rPr lang="en-ZA" sz="2800" cap="none" dirty="0" smtClean="0">
                <a:latin typeface="Lucida Calligraphy" panose="03010101010101010101" pitchFamily="66" charset="0"/>
              </a:rPr>
              <a:t>Resilience is the balance between…</a:t>
            </a:r>
            <a:r>
              <a:rPr lang="en-ZA" sz="2400" cap="none" dirty="0" smtClean="0">
                <a:latin typeface="Lucida Calligraphy" panose="03010101010101010101" pitchFamily="66" charset="0"/>
              </a:rPr>
              <a:t> </a:t>
            </a:r>
            <a:endParaRPr lang="en-ZA" sz="2400" cap="none" dirty="0">
              <a:latin typeface="Lucida Calligraphy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01691" y="1697419"/>
            <a:ext cx="5079991" cy="559398"/>
          </a:xfrm>
        </p:spPr>
        <p:txBody>
          <a:bodyPr/>
          <a:lstStyle/>
          <a:p>
            <a:r>
              <a:rPr lang="en-ZA" b="1" dirty="0" smtClean="0">
                <a:solidFill>
                  <a:schemeClr val="accent2"/>
                </a:solidFill>
                <a:latin typeface="Lucida Calligraphy" panose="03010101010101010101" pitchFamily="66" charset="0"/>
              </a:rPr>
              <a:t>Risk factors</a:t>
            </a:r>
            <a:endParaRPr lang="en-ZA" b="1" dirty="0">
              <a:solidFill>
                <a:schemeClr val="accent2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2256818"/>
            <a:ext cx="5311775" cy="3961868"/>
          </a:xfrm>
        </p:spPr>
        <p:txBody>
          <a:bodyPr>
            <a:normAutofit lnSpcReduction="10000"/>
          </a:bodyPr>
          <a:lstStyle/>
          <a:p>
            <a:endParaRPr lang="en-ZA" dirty="0" smtClean="0"/>
          </a:p>
          <a:p>
            <a:r>
              <a:rPr lang="en-ZA" dirty="0" smtClean="0"/>
              <a:t>Relationship difficulties (abuse, domestic violence, poor communication, infidelity…)</a:t>
            </a:r>
          </a:p>
          <a:p>
            <a:r>
              <a:rPr lang="en-ZA" dirty="0" smtClean="0"/>
              <a:t>Substance abuse</a:t>
            </a:r>
          </a:p>
          <a:p>
            <a:r>
              <a:rPr lang="en-ZA" dirty="0" smtClean="0"/>
              <a:t>Unemployment</a:t>
            </a:r>
          </a:p>
          <a:p>
            <a:r>
              <a:rPr lang="en-ZA" dirty="0" smtClean="0"/>
              <a:t>Financial difficulties</a:t>
            </a:r>
          </a:p>
          <a:p>
            <a:r>
              <a:rPr lang="en-ZA" dirty="0" smtClean="0"/>
              <a:t>Traumatic experiences</a:t>
            </a:r>
          </a:p>
          <a:p>
            <a:r>
              <a:rPr lang="en-ZA" dirty="0" smtClean="0"/>
              <a:t>Social isolation</a:t>
            </a:r>
          </a:p>
          <a:p>
            <a:r>
              <a:rPr lang="en-ZA" dirty="0" smtClean="0"/>
              <a:t>…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736330"/>
            <a:ext cx="5105400" cy="520487"/>
          </a:xfrm>
        </p:spPr>
        <p:txBody>
          <a:bodyPr/>
          <a:lstStyle/>
          <a:p>
            <a:r>
              <a:rPr lang="en-ZA" b="1" dirty="0" smtClean="0">
                <a:solidFill>
                  <a:schemeClr val="accent6"/>
                </a:solidFill>
                <a:latin typeface="Lucida Calligraphy" panose="03010101010101010101" pitchFamily="66" charset="0"/>
              </a:rPr>
              <a:t>Protective factors</a:t>
            </a:r>
            <a:endParaRPr lang="en-ZA" b="1" dirty="0">
              <a:solidFill>
                <a:schemeClr val="accent6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256818"/>
            <a:ext cx="5334000" cy="3961868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Supportive relationships /network (partner, family, friends…)</a:t>
            </a:r>
          </a:p>
          <a:p>
            <a:r>
              <a:rPr lang="en-ZA" dirty="0" smtClean="0"/>
              <a:t>Strong sense of self efficacy</a:t>
            </a:r>
          </a:p>
          <a:p>
            <a:r>
              <a:rPr lang="en-ZA" dirty="0" smtClean="0"/>
              <a:t>Self-awareness, self-regulation, self-control, self-discipline…</a:t>
            </a:r>
          </a:p>
          <a:p>
            <a:r>
              <a:rPr lang="en-ZA" dirty="0"/>
              <a:t>S</a:t>
            </a:r>
            <a:r>
              <a:rPr lang="en-ZA" dirty="0" smtClean="0"/>
              <a:t>kills</a:t>
            </a:r>
            <a:r>
              <a:rPr lang="en-ZA" dirty="0"/>
              <a:t>, strengths, resources, supports or coping </a:t>
            </a:r>
            <a:r>
              <a:rPr lang="en-ZA" dirty="0" smtClean="0"/>
              <a:t>strategies</a:t>
            </a:r>
          </a:p>
          <a:p>
            <a:r>
              <a:rPr lang="en-ZA" dirty="0" smtClean="0"/>
              <a:t>Information and knowledge</a:t>
            </a:r>
          </a:p>
          <a:p>
            <a:r>
              <a:rPr lang="en-ZA" dirty="0" smtClean="0"/>
              <a:t>…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130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4" y="1520606"/>
            <a:ext cx="4610910" cy="3990787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9030" y="1520605"/>
            <a:ext cx="2548647" cy="39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54766" y="1520604"/>
            <a:ext cx="2548647" cy="3990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075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88" y="2855820"/>
            <a:ext cx="3395764" cy="714231"/>
          </a:xfrm>
        </p:spPr>
        <p:txBody>
          <a:bodyPr>
            <a:normAutofit/>
          </a:bodyPr>
          <a:lstStyle/>
          <a:p>
            <a:pPr algn="ctr"/>
            <a:r>
              <a:rPr lang="en-ZA" sz="3600" cap="none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Activity</a:t>
            </a:r>
            <a:endParaRPr lang="en-ZA" sz="3600" cap="none" dirty="0">
              <a:solidFill>
                <a:schemeClr val="accent5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7838" y="1897383"/>
            <a:ext cx="3142035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5422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358</TotalTime>
  <Words>731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Bradley Hand ITC</vt:lpstr>
      <vt:lpstr>Calibri</vt:lpstr>
      <vt:lpstr>Century Gothic</vt:lpstr>
      <vt:lpstr>Georgia</vt:lpstr>
      <vt:lpstr>Lucida Calligraphy</vt:lpstr>
      <vt:lpstr>Monotype Corsiva</vt:lpstr>
      <vt:lpstr>Times New Roman</vt:lpstr>
      <vt:lpstr>Wingdings</vt:lpstr>
      <vt:lpstr>Vapor Trail</vt:lpstr>
      <vt:lpstr>Promoting Resilience In Adults</vt:lpstr>
      <vt:lpstr>What is your dream for yourself and your loved ones?</vt:lpstr>
      <vt:lpstr>Wellbeing is… Dodge, Daly, Huyton, Sanders, 2012 </vt:lpstr>
      <vt:lpstr>PowerPoint Presentation</vt:lpstr>
      <vt:lpstr>PowerPoint Presentation</vt:lpstr>
      <vt:lpstr>Resilience is the process of adapting well in the face of adversity, trauma, tragedy, threats, or even significant sources of stress — such as family and relationship problems, serious health problems, or workplace and financial stressors. It means “bouncing back” from difficult experiences.</vt:lpstr>
      <vt:lpstr>Resilience is the balance between… </vt:lpstr>
      <vt:lpstr>PowerPoint Presentation</vt:lpstr>
      <vt:lpstr>Activity</vt:lpstr>
      <vt:lpstr>PowerPoint Presentation</vt:lpstr>
      <vt:lpstr>PowerPoint Presentation</vt:lpstr>
      <vt:lpstr>Some important concepts</vt:lpstr>
      <vt:lpstr>PowerPoint Presentation</vt:lpstr>
      <vt:lpstr>PowerPoint Presentation</vt:lpstr>
      <vt:lpstr>Can resilience be developed   (improved / built) ?</vt:lpstr>
      <vt:lpstr>We’re born with innate resilience</vt:lpstr>
      <vt:lpstr>PERMA + Seligman, M. 2013</vt:lpstr>
      <vt:lpstr>PowerPoint Presentation</vt:lpstr>
      <vt:lpstr>Parent/caregiver resilience</vt:lpstr>
      <vt:lpstr>PowerPoint Presentation</vt:lpstr>
      <vt:lpstr>7 habits of resilient parents/caregivers</vt:lpstr>
      <vt:lpstr>Tune into each other’s Love Languages Gary Chapman</vt:lpstr>
      <vt:lpstr>Active constructive communication is key</vt:lpstr>
      <vt:lpstr>PowerPoint Presentation</vt:lpstr>
      <vt:lpstr>Thank you</vt:lpstr>
      <vt:lpstr>References</vt:lpstr>
    </vt:vector>
  </TitlesOfParts>
  <Company>int.unisa.ac.za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resilience in adults</dc:title>
  <dc:creator>Feldman, Beverley</dc:creator>
  <cp:lastModifiedBy>Feldman, Beverley</cp:lastModifiedBy>
  <cp:revision>24</cp:revision>
  <dcterms:created xsi:type="dcterms:W3CDTF">2017-09-08T17:12:02Z</dcterms:created>
  <dcterms:modified xsi:type="dcterms:W3CDTF">2017-09-20T19:21:26Z</dcterms:modified>
</cp:coreProperties>
</file>